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95" r:id="rId2"/>
    <p:sldId id="396" r:id="rId3"/>
    <p:sldId id="438" r:id="rId4"/>
    <p:sldId id="455" r:id="rId5"/>
    <p:sldId id="454" r:id="rId6"/>
    <p:sldId id="361" r:id="rId7"/>
    <p:sldId id="369" r:id="rId8"/>
    <p:sldId id="368" r:id="rId9"/>
    <p:sldId id="365" r:id="rId10"/>
    <p:sldId id="373" r:id="rId11"/>
    <p:sldId id="418" r:id="rId12"/>
    <p:sldId id="370" r:id="rId13"/>
    <p:sldId id="319" r:id="rId14"/>
    <p:sldId id="377" r:id="rId15"/>
    <p:sldId id="322" r:id="rId16"/>
    <p:sldId id="382" r:id="rId17"/>
    <p:sldId id="461" r:id="rId18"/>
    <p:sldId id="356" r:id="rId19"/>
    <p:sldId id="269" r:id="rId20"/>
    <p:sldId id="302" r:id="rId21"/>
    <p:sldId id="270" r:id="rId22"/>
    <p:sldId id="273" r:id="rId23"/>
    <p:sldId id="271" r:id="rId24"/>
    <p:sldId id="421" r:id="rId25"/>
    <p:sldId id="462" r:id="rId26"/>
    <p:sldId id="274" r:id="rId27"/>
    <p:sldId id="417" r:id="rId28"/>
    <p:sldId id="275" r:id="rId29"/>
    <p:sldId id="276" r:id="rId30"/>
    <p:sldId id="277" r:id="rId31"/>
    <p:sldId id="450" r:id="rId32"/>
    <p:sldId id="303" r:id="rId33"/>
    <p:sldId id="458" r:id="rId34"/>
    <p:sldId id="459" r:id="rId35"/>
    <p:sldId id="452" r:id="rId36"/>
    <p:sldId id="429" r:id="rId37"/>
    <p:sldId id="453" r:id="rId38"/>
    <p:sldId id="431" r:id="rId39"/>
    <p:sldId id="432" r:id="rId40"/>
    <p:sldId id="460" r:id="rId41"/>
    <p:sldId id="434" r:id="rId42"/>
    <p:sldId id="435" r:id="rId43"/>
    <p:sldId id="457" r:id="rId44"/>
    <p:sldId id="456" r:id="rId45"/>
    <p:sldId id="451" r:id="rId46"/>
    <p:sldId id="441" r:id="rId47"/>
    <p:sldId id="442" r:id="rId48"/>
    <p:sldId id="443" r:id="rId49"/>
    <p:sldId id="444" r:id="rId50"/>
  </p:sldIdLst>
  <p:sldSz cx="9144000" cy="6858000" type="screen4x3"/>
  <p:notesSz cx="6954838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162" autoAdjust="0"/>
  </p:normalViewPr>
  <p:slideViewPr>
    <p:cSldViewPr>
      <p:cViewPr varScale="1">
        <p:scale>
          <a:sx n="71" d="100"/>
          <a:sy n="71" d="100"/>
        </p:scale>
        <p:origin x="135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21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slide" Target="slides/slide38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slide" Target="slides/slide41.xml" /><Relationship Id="rId47" Type="http://schemas.openxmlformats.org/officeDocument/2006/relationships/slide" Target="slides/slide46.xml" /><Relationship Id="rId50" Type="http://schemas.openxmlformats.org/officeDocument/2006/relationships/slide" Target="slides/slide49.xml" /><Relationship Id="rId55" Type="http://schemas.openxmlformats.org/officeDocument/2006/relationships/theme" Target="theme/theme1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slide" Target="slides/slide45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41" Type="http://schemas.openxmlformats.org/officeDocument/2006/relationships/slide" Target="slides/slide40.xml" /><Relationship Id="rId54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slide" Target="slides/slide44.xml" /><Relationship Id="rId53" Type="http://schemas.openxmlformats.org/officeDocument/2006/relationships/presProps" Target="pres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openxmlformats.org/officeDocument/2006/relationships/slide" Target="slides/slide48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4" Type="http://schemas.openxmlformats.org/officeDocument/2006/relationships/slide" Target="slides/slide43.xml" /><Relationship Id="rId52" Type="http://schemas.openxmlformats.org/officeDocument/2006/relationships/handoutMaster" Target="handoutMasters/handoutMaster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slide" Target="slides/slide42.xml" /><Relationship Id="rId48" Type="http://schemas.openxmlformats.org/officeDocument/2006/relationships/slide" Target="slides/slide47.xml" /><Relationship Id="rId56" Type="http://schemas.openxmlformats.org/officeDocument/2006/relationships/tableStyles" Target="tableStyles.xml" /><Relationship Id="rId8" Type="http://schemas.openxmlformats.org/officeDocument/2006/relationships/slide" Target="slides/slide7.xml" /><Relationship Id="rId51" Type="http://schemas.openxmlformats.org/officeDocument/2006/relationships/notesMaster" Target="notesMasters/notesMaster1.xml" /><Relationship Id="rId3" Type="http://schemas.openxmlformats.org/officeDocument/2006/relationships/slide" Target="slides/slide2.xml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0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40175" y="0"/>
            <a:ext cx="30130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D15EB1-E4BE-42F9-BABD-D47D8FE7761D}" type="datetimeFigureOut">
              <a:rPr lang="en-US" smtClean="0"/>
              <a:pPr/>
              <a:t>6/11/2019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130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40175" y="8842375"/>
            <a:ext cx="30130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2944BB-05BE-4B20-9CDD-2AC93D066D9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4988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763" cy="465455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9466" y="0"/>
            <a:ext cx="3013763" cy="465455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r">
              <a:defRPr sz="1200"/>
            </a:lvl1pPr>
          </a:lstStyle>
          <a:p>
            <a:fld id="{BE1412BD-C75B-41C7-9A58-EA3D5D26B4D1}" type="datetimeFigureOut">
              <a:rPr lang="en-AU" smtClean="0"/>
              <a:pPr/>
              <a:t>11/06/2019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698500"/>
            <a:ext cx="4652962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30" tIns="46465" rIns="92930" bIns="46465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484" y="4421823"/>
            <a:ext cx="5563870" cy="4189095"/>
          </a:xfrm>
          <a:prstGeom prst="rect">
            <a:avLst/>
          </a:prstGeom>
        </p:spPr>
        <p:txBody>
          <a:bodyPr vert="horz" lIns="92930" tIns="46465" rIns="92930" bIns="4646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13763" cy="465455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9466" y="8842029"/>
            <a:ext cx="3013763" cy="465455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r">
              <a:defRPr sz="1200"/>
            </a:lvl1pPr>
          </a:lstStyle>
          <a:p>
            <a:fld id="{D795749E-08F9-44F3-9DCF-FC1EB157DA9E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4794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5749E-08F9-44F3-9DCF-FC1EB157DA9E}" type="slidenum">
              <a:rPr lang="en-AU" smtClean="0"/>
              <a:pPr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9555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5749E-08F9-44F3-9DCF-FC1EB157DA9E}" type="slidenum">
              <a:rPr lang="en-AU" smtClean="0"/>
              <a:pPr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3394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43965-5CD5-4428-8578-AD16A8915CDE}" type="datetimeFigureOut">
              <a:rPr lang="en-AU" smtClean="0"/>
              <a:pPr/>
              <a:t>11/06/2019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6AD3-DE08-4BDA-8224-E707698A6780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43965-5CD5-4428-8578-AD16A8915CDE}" type="datetimeFigureOut">
              <a:rPr lang="en-AU" smtClean="0"/>
              <a:pPr/>
              <a:t>11/06/2019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6AD3-DE08-4BDA-8224-E707698A6780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43965-5CD5-4428-8578-AD16A8915CDE}" type="datetimeFigureOut">
              <a:rPr lang="en-AU" smtClean="0"/>
              <a:pPr/>
              <a:t>11/06/2019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6AD3-DE08-4BDA-8224-E707698A6780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43965-5CD5-4428-8578-AD16A8915CDE}" type="datetimeFigureOut">
              <a:rPr lang="en-AU" smtClean="0"/>
              <a:pPr/>
              <a:t>11/06/2019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6AD3-DE08-4BDA-8224-E707698A6780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43965-5CD5-4428-8578-AD16A8915CDE}" type="datetimeFigureOut">
              <a:rPr lang="en-AU" smtClean="0"/>
              <a:pPr/>
              <a:t>11/06/2019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6AD3-DE08-4BDA-8224-E707698A6780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43965-5CD5-4428-8578-AD16A8915CDE}" type="datetimeFigureOut">
              <a:rPr lang="en-AU" smtClean="0"/>
              <a:pPr/>
              <a:t>11/06/2019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6AD3-DE08-4BDA-8224-E707698A6780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43965-5CD5-4428-8578-AD16A8915CDE}" type="datetimeFigureOut">
              <a:rPr lang="en-AU" smtClean="0"/>
              <a:pPr/>
              <a:t>11/06/2019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6AD3-DE08-4BDA-8224-E707698A6780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43965-5CD5-4428-8578-AD16A8915CDE}" type="datetimeFigureOut">
              <a:rPr lang="en-AU" smtClean="0"/>
              <a:pPr/>
              <a:t>11/06/2019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6AD3-DE08-4BDA-8224-E707698A6780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43965-5CD5-4428-8578-AD16A8915CDE}" type="datetimeFigureOut">
              <a:rPr lang="en-AU" smtClean="0"/>
              <a:pPr/>
              <a:t>11/06/2019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6AD3-DE08-4BDA-8224-E707698A6780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43965-5CD5-4428-8578-AD16A8915CDE}" type="datetimeFigureOut">
              <a:rPr lang="en-AU" smtClean="0"/>
              <a:pPr/>
              <a:t>11/06/2019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6AD3-DE08-4BDA-8224-E707698A6780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43965-5CD5-4428-8578-AD16A8915CDE}" type="datetimeFigureOut">
              <a:rPr lang="en-AU" smtClean="0"/>
              <a:pPr/>
              <a:t>11/06/2019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6AD3-DE08-4BDA-8224-E707698A6780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43965-5CD5-4428-8578-AD16A8915CDE}" type="datetimeFigureOut">
              <a:rPr lang="en-AU" smtClean="0"/>
              <a:pPr/>
              <a:t>11/06/2019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FA6AD3-DE08-4BDA-8224-E707698A6780}" type="slidenum">
              <a:rPr lang="en-AU" smtClean="0"/>
              <a:pPr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 /><Relationship Id="rId2" Type="http://schemas.openxmlformats.org/officeDocument/2006/relationships/image" Target="../media/image11.jpeg" /><Relationship Id="rId1" Type="http://schemas.openxmlformats.org/officeDocument/2006/relationships/slideLayout" Target="../slideLayouts/slideLayout6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image" Target="../media/image13.jpeg" /><Relationship Id="rId1" Type="http://schemas.openxmlformats.org/officeDocument/2006/relationships/slideLayout" Target="../slideLayouts/slideLayout6.xml" 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 /><Relationship Id="rId1" Type="http://schemas.openxmlformats.org/officeDocument/2006/relationships/slideLayout" Target="../slideLayouts/slideLayout6.xml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 /><Relationship Id="rId2" Type="http://schemas.openxmlformats.org/officeDocument/2006/relationships/image" Target="../media/image15.jpe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2.jpeg" 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 /><Relationship Id="rId2" Type="http://schemas.openxmlformats.org/officeDocument/2006/relationships/image" Target="../media/image17.jpe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9.jpeg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15.jpeg" /><Relationship Id="rId1" Type="http://schemas.openxmlformats.org/officeDocument/2006/relationships/slideLayout" Target="../slideLayouts/slideLayout6.xml" /><Relationship Id="rId6" Type="http://schemas.openxmlformats.org/officeDocument/2006/relationships/image" Target="../media/image23.jpeg" /><Relationship Id="rId5" Type="http://schemas.openxmlformats.org/officeDocument/2006/relationships/image" Target="../media/image22.jpeg" /><Relationship Id="rId4" Type="http://schemas.openxmlformats.org/officeDocument/2006/relationships/image" Target="../media/image21.jpeg" 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 /><Relationship Id="rId2" Type="http://schemas.openxmlformats.org/officeDocument/2006/relationships/image" Target="../media/image24.jpeg" /><Relationship Id="rId1" Type="http://schemas.openxmlformats.org/officeDocument/2006/relationships/slideLayout" Target="../slideLayouts/slideLayout2.xml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 /><Relationship Id="rId1" Type="http://schemas.openxmlformats.org/officeDocument/2006/relationships/slideLayout" Target="../slideLayouts/slideLayout2.xml" 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 /><Relationship Id="rId2" Type="http://schemas.openxmlformats.org/officeDocument/2006/relationships/image" Target="../media/image27.jpeg" /><Relationship Id="rId1" Type="http://schemas.openxmlformats.org/officeDocument/2006/relationships/slideLayout" Target="../slideLayouts/slideLayout6.xml" /><Relationship Id="rId4" Type="http://schemas.openxmlformats.org/officeDocument/2006/relationships/image" Target="../media/image29.jpeg" 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 /><Relationship Id="rId1" Type="http://schemas.openxmlformats.org/officeDocument/2006/relationships/slideLayout" Target="../slideLayouts/slideLayout2.xml" 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 /><Relationship Id="rId2" Type="http://schemas.openxmlformats.org/officeDocument/2006/relationships/image" Target="../media/image31.jpeg" /><Relationship Id="rId1" Type="http://schemas.openxmlformats.org/officeDocument/2006/relationships/slideLayout" Target="../slideLayouts/slideLayout2.xml" 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 /><Relationship Id="rId2" Type="http://schemas.openxmlformats.org/officeDocument/2006/relationships/image" Target="../media/image33.jpe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4.xml" 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 /><Relationship Id="rId1" Type="http://schemas.openxmlformats.org/officeDocument/2006/relationships/slideLayout" Target="../slideLayouts/slideLayout2.xml" 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 /><Relationship Id="rId1" Type="http://schemas.openxmlformats.org/officeDocument/2006/relationships/slideLayout" Target="../slideLayouts/slideLayout2.xml" 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 /><Relationship Id="rId2" Type="http://schemas.openxmlformats.org/officeDocument/2006/relationships/image" Target="../media/image37.jpeg" /><Relationship Id="rId1" Type="http://schemas.openxmlformats.org/officeDocument/2006/relationships/slideLayout" Target="../slideLayouts/slideLayout2.xml" 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 /><Relationship Id="rId2" Type="http://schemas.openxmlformats.org/officeDocument/2006/relationships/hyperlink" Target="file:///upload.wikimedia.org/wikipedia/commons/7/77/Vulvar_Intraepithelial_Neoplasia,_Grade_3_(VIN_3).jpg" TargetMode="External" /><Relationship Id="rId1" Type="http://schemas.openxmlformats.org/officeDocument/2006/relationships/slideLayout" Target="../slideLayouts/slideLayout6.xml" 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 /><Relationship Id="rId2" Type="http://schemas.openxmlformats.org/officeDocument/2006/relationships/hyperlink" Target="file:///upload.wikimedia.org/wikipedia/commons/7/77/Vulvar_Intraepithelial_Neoplasia,_Grade_3_(VIN_3).jpg" TargetMode="External" /><Relationship Id="rId1" Type="http://schemas.openxmlformats.org/officeDocument/2006/relationships/slideLayout" Target="../slideLayouts/slideLayout6.xml" 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 /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6.jpeg" /><Relationship Id="rId4" Type="http://schemas.openxmlformats.org/officeDocument/2006/relationships/image" Target="../media/image5.jpe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 /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9.jpe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2101964"/>
            <a:ext cx="8686800" cy="2263140"/>
          </a:xfrm>
          <a:solidFill>
            <a:schemeClr val="accent3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Calibri" pitchFamily="34" charset="0"/>
              </a:rPr>
              <a:t>Cervical 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Pathology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http://screening.iarc.fr/colpo/fig1-1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5"/>
          <a:stretch/>
        </p:blipFill>
        <p:spPr bwMode="auto">
          <a:xfrm>
            <a:off x="251519" y="692696"/>
            <a:ext cx="8742233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701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433" y="0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HPV infection of the </a:t>
            </a:r>
            <a:br>
              <a:rPr lang="en-US" dirty="0"/>
            </a:br>
            <a:r>
              <a:rPr lang="en-US" dirty="0"/>
              <a:t>lower female genital tract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40768"/>
            <a:ext cx="9096233" cy="5517232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Extremely common</a:t>
            </a:r>
          </a:p>
          <a:p>
            <a:pPr>
              <a:lnSpc>
                <a:spcPct val="150000"/>
              </a:lnSpc>
            </a:pPr>
            <a:r>
              <a:rPr lang="en-US" dirty="0"/>
              <a:t>Most are asymptomatic</a:t>
            </a:r>
          </a:p>
          <a:p>
            <a:pPr>
              <a:lnSpc>
                <a:spcPct val="150000"/>
              </a:lnSpc>
            </a:pPr>
            <a:r>
              <a:rPr lang="en-US" dirty="0"/>
              <a:t>High peak of prevalence around 20 years of age</a:t>
            </a:r>
          </a:p>
          <a:p>
            <a:pPr>
              <a:lnSpc>
                <a:spcPct val="150000"/>
              </a:lnSpc>
            </a:pPr>
            <a:r>
              <a:rPr lang="en-US" dirty="0"/>
              <a:t>With the development of host immunity , most are eliminated from the body</a:t>
            </a:r>
          </a:p>
          <a:p>
            <a:pPr>
              <a:lnSpc>
                <a:spcPct val="150000"/>
              </a:lnSpc>
            </a:pPr>
            <a:r>
              <a:rPr lang="en-US" dirty="0"/>
              <a:t>Persisting infection is high with high risk oncogenic types</a:t>
            </a:r>
          </a:p>
        </p:txBody>
      </p:sp>
    </p:spTree>
    <p:extLst>
      <p:ext uri="{BB962C8B-B14F-4D97-AF65-F5344CB8AC3E}">
        <p14:creationId xmlns:p14="http://schemas.microsoft.com/office/powerpoint/2010/main" val="3118147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4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Human papilloma virus (HPV) and  lower female genital tract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28800"/>
            <a:ext cx="9144000" cy="5840615"/>
          </a:xfrm>
        </p:spPr>
        <p:txBody>
          <a:bodyPr>
            <a:normAutofit/>
          </a:bodyPr>
          <a:lstStyle/>
          <a:p>
            <a:r>
              <a:rPr lang="en-US" dirty="0"/>
              <a:t>“Low-risk” HPV types - type 6 and 11 </a:t>
            </a:r>
          </a:p>
          <a:p>
            <a:pPr marL="0" indent="0">
              <a:buNone/>
            </a:pPr>
            <a:r>
              <a:rPr lang="en-US" sz="2400" dirty="0"/>
              <a:t>              (also 40,42,43,44,54,61,70, 72, 81,CP6108)</a:t>
            </a:r>
          </a:p>
          <a:p>
            <a:pPr marL="0" indent="0">
              <a:buNone/>
            </a:pPr>
            <a:r>
              <a:rPr lang="en-AU" dirty="0"/>
              <a:t>     Associated with </a:t>
            </a:r>
            <a:r>
              <a:rPr lang="en-AU" dirty="0" err="1"/>
              <a:t>condylomata</a:t>
            </a:r>
            <a:endParaRPr lang="en-AU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“High-risk”/carcinogenic HPV types - type16 and 18 </a:t>
            </a:r>
          </a:p>
          <a:p>
            <a:pPr marL="0" indent="0">
              <a:buNone/>
            </a:pPr>
            <a:r>
              <a:rPr lang="en-US" sz="2400" dirty="0"/>
              <a:t>               (Also 31,33,35,39, 45,51,52,56,58, 59,68,73,82)</a:t>
            </a:r>
          </a:p>
          <a:p>
            <a:pPr marL="0" indent="0">
              <a:buNone/>
            </a:pPr>
            <a:r>
              <a:rPr lang="en-AU" dirty="0"/>
              <a:t>     Associated with carcinoma</a:t>
            </a:r>
          </a:p>
          <a:p>
            <a:pPr marL="0" indent="0">
              <a:buNone/>
            </a:pPr>
            <a:endParaRPr lang="en-AU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02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324528" cy="6858000"/>
          </a:xfrm>
        </p:spPr>
        <p:txBody>
          <a:bodyPr>
            <a:normAutofit lnSpcReduction="10000"/>
          </a:bodyPr>
          <a:lstStyle/>
          <a:p>
            <a:endParaRPr lang="en-AU" dirty="0"/>
          </a:p>
          <a:p>
            <a:r>
              <a:rPr lang="en-AU" dirty="0"/>
              <a:t>Physical state of the virus </a:t>
            </a:r>
          </a:p>
          <a:p>
            <a:pPr>
              <a:buNone/>
            </a:pPr>
            <a:r>
              <a:rPr lang="en-AU" dirty="0"/>
              <a:t>	- In cancers, viral DNA is integrated into the host </a:t>
            </a:r>
            <a:r>
              <a:rPr lang="en-AU" sz="2800" dirty="0"/>
              <a:t>DNA</a:t>
            </a:r>
            <a:r>
              <a:rPr lang="en-AU" dirty="0"/>
              <a:t> </a:t>
            </a:r>
          </a:p>
          <a:p>
            <a:pPr>
              <a:buNone/>
            </a:pPr>
            <a:r>
              <a:rPr lang="en-AU" dirty="0"/>
              <a:t>	- In </a:t>
            </a:r>
            <a:r>
              <a:rPr lang="en-AU" dirty="0" err="1"/>
              <a:t>condylomata</a:t>
            </a:r>
            <a:r>
              <a:rPr lang="en-AU" dirty="0"/>
              <a:t> and most precancerous lesions,</a:t>
            </a:r>
          </a:p>
          <a:p>
            <a:pPr>
              <a:buNone/>
            </a:pPr>
            <a:r>
              <a:rPr lang="en-AU" dirty="0"/>
              <a:t>  	  present as free (</a:t>
            </a:r>
            <a:r>
              <a:rPr lang="en-AU" dirty="0" err="1"/>
              <a:t>episomal</a:t>
            </a:r>
            <a:r>
              <a:rPr lang="en-AU" dirty="0"/>
              <a:t> ) viral DNA</a:t>
            </a:r>
          </a:p>
          <a:p>
            <a:endParaRPr lang="en-US" b="1" dirty="0"/>
          </a:p>
          <a:p>
            <a:r>
              <a:rPr lang="en-US" b="1" dirty="0"/>
              <a:t>HPV infect the </a:t>
            </a:r>
            <a:r>
              <a:rPr lang="en-AU" b="1" dirty="0"/>
              <a:t>immature metaplastic cells </a:t>
            </a:r>
            <a:r>
              <a:rPr lang="en-AU" dirty="0"/>
              <a:t>in the </a:t>
            </a:r>
          </a:p>
          <a:p>
            <a:pPr marL="0" indent="0">
              <a:buNone/>
            </a:pPr>
            <a:r>
              <a:rPr lang="en-AU" dirty="0"/>
              <a:t>    transformation zone/ areas where epithelial damage </a:t>
            </a:r>
          </a:p>
          <a:p>
            <a:pPr marL="0" indent="0">
              <a:buNone/>
            </a:pPr>
            <a:r>
              <a:rPr lang="en-AU" dirty="0"/>
              <a:t>    has occurred</a:t>
            </a:r>
          </a:p>
          <a:p>
            <a:pPr>
              <a:buNone/>
            </a:pPr>
            <a:endParaRPr lang="en-AU" dirty="0"/>
          </a:p>
          <a:p>
            <a:r>
              <a:rPr lang="en-US" b="1" dirty="0"/>
              <a:t>HPV replicate in mature squamous epithelium </a:t>
            </a:r>
          </a:p>
          <a:p>
            <a:pPr marL="0" indent="0">
              <a:buNone/>
            </a:pPr>
            <a:r>
              <a:rPr lang="en-US" b="1" dirty="0"/>
              <a:t>    </a:t>
            </a:r>
            <a:r>
              <a:rPr lang="en-US" dirty="0"/>
              <a:t>resulting in cytopathic effects</a:t>
            </a:r>
          </a:p>
          <a:p>
            <a:pPr>
              <a:buNone/>
            </a:pPr>
            <a:endParaRPr lang="en-AU" sz="2800" dirty="0"/>
          </a:p>
          <a:p>
            <a:pPr>
              <a:buNone/>
            </a:pPr>
            <a:endParaRPr lang="en-AU" sz="2800" dirty="0"/>
          </a:p>
          <a:p>
            <a:pPr marL="0" indent="0">
              <a:buNone/>
            </a:pPr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631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686800" cy="558924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Also known as </a:t>
            </a:r>
            <a:r>
              <a:rPr lang="en-US" dirty="0" err="1"/>
              <a:t>koilocytosis</a:t>
            </a:r>
            <a:r>
              <a:rPr lang="en-US" dirty="0"/>
              <a:t>/ </a:t>
            </a:r>
            <a:r>
              <a:rPr lang="en-US" dirty="0" err="1"/>
              <a:t>koilocytic</a:t>
            </a:r>
            <a:r>
              <a:rPr lang="en-US" dirty="0"/>
              <a:t> </a:t>
            </a:r>
            <a:r>
              <a:rPr lang="en-US" dirty="0" err="1"/>
              <a:t>atypia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Disrupt the keratin matrix of squamous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   - Sharply outlined </a:t>
            </a:r>
            <a:r>
              <a:rPr lang="en-US" dirty="0" err="1"/>
              <a:t>perinuclear</a:t>
            </a:r>
            <a:r>
              <a:rPr lang="en-US" dirty="0"/>
              <a:t> </a:t>
            </a:r>
            <a:r>
              <a:rPr lang="en-US" dirty="0" err="1"/>
              <a:t>vacuolation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   - Densely stained peripheral cytoplasm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   - Enlarged nuclei with undulating membrane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   - </a:t>
            </a:r>
            <a:r>
              <a:rPr lang="en-US" dirty="0" err="1"/>
              <a:t>Binucleation</a:t>
            </a:r>
            <a:r>
              <a:rPr lang="en-US" dirty="0"/>
              <a:t> and </a:t>
            </a:r>
            <a:r>
              <a:rPr lang="en-US" dirty="0" err="1"/>
              <a:t>multinucleation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HPV related cytopathic changes  </a:t>
            </a:r>
          </a:p>
        </p:txBody>
      </p:sp>
    </p:spTree>
    <p:extLst>
      <p:ext uri="{BB962C8B-B14F-4D97-AF65-F5344CB8AC3E}">
        <p14:creationId xmlns:p14="http://schemas.microsoft.com/office/powerpoint/2010/main" val="4260090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US" dirty="0"/>
              <a:t>HPV related cytopathic changes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0" y="5022850"/>
            <a:ext cx="9036050" cy="186531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>
                <a:latin typeface="Calibri" pitchFamily="34" charset="0"/>
              </a:rPr>
              <a:t>Note : Nuclear changes - variation in size and shape</a:t>
            </a:r>
          </a:p>
          <a:p>
            <a:pPr>
              <a:buNone/>
            </a:pPr>
            <a:r>
              <a:rPr lang="en-US" sz="2400" dirty="0">
                <a:latin typeface="Calibri" pitchFamily="34" charset="0"/>
              </a:rPr>
              <a:t>		                             - enlargement</a:t>
            </a:r>
          </a:p>
          <a:p>
            <a:pPr>
              <a:buNone/>
            </a:pPr>
            <a:r>
              <a:rPr lang="en-US" sz="2400" dirty="0">
                <a:latin typeface="Calibri" pitchFamily="34" charset="0"/>
              </a:rPr>
              <a:t>	                                      - </a:t>
            </a:r>
            <a:r>
              <a:rPr lang="en-US" sz="2400" dirty="0" err="1">
                <a:latin typeface="Calibri" pitchFamily="34" charset="0"/>
              </a:rPr>
              <a:t>hyperchromasia</a:t>
            </a:r>
            <a:endParaRPr lang="en-US" sz="2400" dirty="0">
              <a:latin typeface="Calibri" pitchFamily="34" charset="0"/>
            </a:endParaRPr>
          </a:p>
          <a:p>
            <a:pPr>
              <a:buNone/>
            </a:pPr>
            <a:r>
              <a:rPr lang="en-US" sz="2400" dirty="0">
                <a:latin typeface="Calibri" pitchFamily="34" charset="0"/>
              </a:rPr>
              <a:t>             Cytoplasmic changes - perinuclear halo</a:t>
            </a:r>
            <a:endParaRPr lang="en-US" sz="2400" dirty="0"/>
          </a:p>
        </p:txBody>
      </p:sp>
      <p:pic>
        <p:nvPicPr>
          <p:cNvPr id="18436" name="Picture 4" descr="http://classconnection.s3.amazonaws.com/1875/flashcards/800135/jpg/koilocytic-cell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6" b="4119"/>
          <a:stretch/>
        </p:blipFill>
        <p:spPr bwMode="auto">
          <a:xfrm>
            <a:off x="3059832" y="1286149"/>
            <a:ext cx="6090599" cy="372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Zoom i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9" r="58173"/>
          <a:stretch/>
        </p:blipFill>
        <p:spPr bwMode="auto">
          <a:xfrm>
            <a:off x="1647890" y="1277352"/>
            <a:ext cx="1411942" cy="373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72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i00.i.aliimg.com/wsphoto/v0/1274576460_1/Turpan-high-sugar-raisins-green-horse-nipple-raisins-containing-seed-nuclei-raisins-2013-production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4" t="14781" b="3925"/>
          <a:stretch/>
        </p:blipFill>
        <p:spPr bwMode="auto">
          <a:xfrm>
            <a:off x="179512" y="116632"/>
            <a:ext cx="4452117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o.quizlet.com/6rGYyxLyvHjoA1rHtEGtq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570" y="2348880"/>
            <a:ext cx="6462464" cy="428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9512" y="3707740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Raisins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88243" y="6165304"/>
            <a:ext cx="172371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Raisinoid</a:t>
            </a:r>
            <a:r>
              <a:rPr lang="en-US" dirty="0"/>
              <a:t> nuclei</a:t>
            </a:r>
          </a:p>
        </p:txBody>
      </p:sp>
    </p:spTree>
    <p:extLst>
      <p:ext uri="{BB962C8B-B14F-4D97-AF65-F5344CB8AC3E}">
        <p14:creationId xmlns:p14="http://schemas.microsoft.com/office/powerpoint/2010/main" val="259137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Cervix - Dysplasia</a:t>
            </a:r>
            <a:br>
              <a:rPr lang="en-US" dirty="0"/>
            </a:br>
            <a:r>
              <a:rPr lang="en-US" dirty="0"/>
              <a:t>Other investigations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5616"/>
            <a:ext cx="8229600" cy="5717777"/>
          </a:xfrm>
        </p:spPr>
        <p:txBody>
          <a:bodyPr>
            <a:normAutofit/>
          </a:bodyPr>
          <a:lstStyle/>
          <a:p>
            <a:r>
              <a:rPr lang="en-US" dirty="0" err="1"/>
              <a:t>Insitu</a:t>
            </a:r>
            <a:r>
              <a:rPr lang="en-US" dirty="0"/>
              <a:t> hybridization test detects HPV DNA</a:t>
            </a:r>
          </a:p>
          <a:p>
            <a:pPr>
              <a:buFontTx/>
              <a:buChar char="-"/>
            </a:pPr>
            <a:r>
              <a:rPr lang="en-US" dirty="0"/>
              <a:t>Intense staining with high viral load</a:t>
            </a:r>
          </a:p>
          <a:p>
            <a:endParaRPr lang="en-US" dirty="0"/>
          </a:p>
          <a:p>
            <a:r>
              <a:rPr lang="en-US" dirty="0"/>
              <a:t>Immunostaining for Ki-67</a:t>
            </a:r>
          </a:p>
          <a:p>
            <a:pPr>
              <a:buFontTx/>
              <a:buChar char="-"/>
            </a:pPr>
            <a:r>
              <a:rPr lang="en-US" dirty="0"/>
              <a:t>Marker of cellular proliferation</a:t>
            </a:r>
          </a:p>
          <a:p>
            <a:endParaRPr lang="en-US" sz="2800" dirty="0"/>
          </a:p>
          <a:p>
            <a:r>
              <a:rPr lang="en-US" sz="2800" dirty="0"/>
              <a:t>P</a:t>
            </a:r>
            <a:r>
              <a:rPr lang="en-US" dirty="0"/>
              <a:t>16 - Cell cycle regulatory protein</a:t>
            </a:r>
          </a:p>
          <a:p>
            <a:pPr marL="0" indent="0">
              <a:buNone/>
            </a:pPr>
            <a:r>
              <a:rPr lang="en-US" dirty="0"/>
              <a:t>- Overexpression</a:t>
            </a:r>
          </a:p>
        </p:txBody>
      </p:sp>
    </p:spTree>
    <p:extLst>
      <p:ext uri="{BB962C8B-B14F-4D97-AF65-F5344CB8AC3E}">
        <p14:creationId xmlns:p14="http://schemas.microsoft.com/office/powerpoint/2010/main" val="3660235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41"/>
            <a:ext cx="9144000" cy="1143000"/>
          </a:xfrm>
        </p:spPr>
        <p:txBody>
          <a:bodyPr>
            <a:normAutofit/>
          </a:bodyPr>
          <a:lstStyle/>
          <a:p>
            <a:r>
              <a:rPr lang="en-AU" dirty="0"/>
              <a:t>HPV associated conditions of the cervix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235" y="1144341"/>
            <a:ext cx="8229600" cy="5453011"/>
          </a:xfrm>
        </p:spPr>
        <p:txBody>
          <a:bodyPr>
            <a:normAutofit lnSpcReduction="10000"/>
          </a:bodyPr>
          <a:lstStyle/>
          <a:p>
            <a:r>
              <a:rPr lang="en-AU" sz="3000" dirty="0"/>
              <a:t>Benign conditions</a:t>
            </a:r>
          </a:p>
          <a:p>
            <a:r>
              <a:rPr lang="en-AU" sz="3000" dirty="0" err="1"/>
              <a:t>Condyloma</a:t>
            </a:r>
            <a:r>
              <a:rPr lang="en-AU" sz="3000" dirty="0"/>
              <a:t> </a:t>
            </a:r>
            <a:r>
              <a:rPr lang="en-AU" sz="3000" dirty="0" err="1"/>
              <a:t>acuminatum</a:t>
            </a:r>
            <a:r>
              <a:rPr lang="en-AU" sz="3000" dirty="0"/>
              <a:t> </a:t>
            </a:r>
          </a:p>
          <a:p>
            <a:endParaRPr lang="en-AU" sz="3000" dirty="0"/>
          </a:p>
          <a:p>
            <a:r>
              <a:rPr lang="en-AU" sz="3000" dirty="0"/>
              <a:t>Premalignant lesions</a:t>
            </a:r>
          </a:p>
          <a:p>
            <a:pPr>
              <a:buNone/>
            </a:pPr>
            <a:r>
              <a:rPr lang="en-AU" sz="3000" b="1" dirty="0"/>
              <a:t>	Squamous intraepithelial lesion</a:t>
            </a:r>
          </a:p>
          <a:p>
            <a:endParaRPr lang="en-AU" sz="3000" dirty="0"/>
          </a:p>
          <a:p>
            <a:r>
              <a:rPr lang="en-AU" sz="3000" dirty="0"/>
              <a:t>Malignant </a:t>
            </a:r>
            <a:r>
              <a:rPr lang="en-AU" sz="3000" dirty="0" err="1"/>
              <a:t>neoplasms</a:t>
            </a:r>
            <a:r>
              <a:rPr lang="en-AU" sz="3000" dirty="0"/>
              <a:t> </a:t>
            </a:r>
          </a:p>
          <a:p>
            <a:pPr>
              <a:buNone/>
            </a:pPr>
            <a:r>
              <a:rPr lang="en-AU" sz="3000" dirty="0"/>
              <a:t>	</a:t>
            </a:r>
            <a:r>
              <a:rPr lang="en-AU" sz="3000" b="1" dirty="0"/>
              <a:t>Squamous cell carcinoma</a:t>
            </a:r>
          </a:p>
          <a:p>
            <a:pPr>
              <a:buNone/>
            </a:pPr>
            <a:r>
              <a:rPr lang="en-AU" sz="3000" b="1" dirty="0"/>
              <a:t>	</a:t>
            </a:r>
            <a:r>
              <a:rPr lang="en-AU" sz="3000" dirty="0"/>
              <a:t>Adenocarcinoma</a:t>
            </a:r>
          </a:p>
          <a:p>
            <a:pPr>
              <a:buNone/>
            </a:pPr>
            <a:r>
              <a:rPr lang="en-AU" sz="3000" dirty="0"/>
              <a:t>	Neuroendocrine carcinoma</a:t>
            </a:r>
          </a:p>
          <a:p>
            <a:endParaRPr lang="en-AU" sz="3000" b="1" dirty="0"/>
          </a:p>
        </p:txBody>
      </p:sp>
    </p:spTree>
    <p:extLst>
      <p:ext uri="{BB962C8B-B14F-4D97-AF65-F5344CB8AC3E}">
        <p14:creationId xmlns:p14="http://schemas.microsoft.com/office/powerpoint/2010/main" val="2335737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Dysplasia of the cervix -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9324528" cy="5526360"/>
          </a:xfrm>
        </p:spPr>
        <p:txBody>
          <a:bodyPr>
            <a:normAutofit fontScale="92500" lnSpcReduction="20000"/>
          </a:bodyPr>
          <a:lstStyle/>
          <a:p>
            <a:r>
              <a:rPr lang="en-AU" dirty="0"/>
              <a:t>Oldest</a:t>
            </a:r>
          </a:p>
          <a:p>
            <a:pPr marL="0" indent="0">
              <a:buNone/>
            </a:pPr>
            <a:r>
              <a:rPr lang="en-AU" dirty="0"/>
              <a:t>   </a:t>
            </a:r>
            <a:r>
              <a:rPr lang="en-AU" sz="2600" dirty="0"/>
              <a:t>Mild dysplasia, moderate dysplasia </a:t>
            </a:r>
          </a:p>
          <a:p>
            <a:pPr marL="0" indent="0">
              <a:buNone/>
            </a:pPr>
            <a:r>
              <a:rPr lang="en-AU" sz="2600" dirty="0"/>
              <a:t>    Severe dysplasia (carcinoma in situ)</a:t>
            </a:r>
          </a:p>
          <a:p>
            <a:endParaRPr lang="en-AU" dirty="0"/>
          </a:p>
          <a:p>
            <a:r>
              <a:rPr lang="en-AU" dirty="0"/>
              <a:t>Then simplified as, cervical intraepithelial neoplasia/CIN  </a:t>
            </a:r>
            <a:r>
              <a:rPr lang="en-AU" sz="2600" dirty="0" err="1"/>
              <a:t>CIN</a:t>
            </a:r>
            <a:r>
              <a:rPr lang="en-AU" sz="2600" dirty="0"/>
              <a:t> I, CIN II, CIN III</a:t>
            </a:r>
          </a:p>
          <a:p>
            <a:pPr>
              <a:buNone/>
            </a:pPr>
            <a:r>
              <a:rPr lang="en-AU" dirty="0"/>
              <a:t>	</a:t>
            </a:r>
          </a:p>
          <a:p>
            <a:r>
              <a:rPr lang="en-AU" sz="3500" dirty="0"/>
              <a:t>With regard to the treatment options, now use</a:t>
            </a:r>
          </a:p>
          <a:p>
            <a:pPr marL="0" indent="0">
              <a:buNone/>
            </a:pPr>
            <a:r>
              <a:rPr lang="en-AU" sz="2800" dirty="0"/>
              <a:t>   - </a:t>
            </a:r>
            <a:r>
              <a:rPr lang="en-AU" dirty="0"/>
              <a:t>Low grade squamous intraepithelial lesion/ LSIL (CIN I ) 	                                                                    	</a:t>
            </a:r>
          </a:p>
          <a:p>
            <a:pPr>
              <a:buNone/>
            </a:pPr>
            <a:r>
              <a:rPr lang="en-AU" dirty="0"/>
              <a:t>   - High grade squamous intraepithelial lesion/ HSIL                                                                        (CIN II and CIN III)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en-AU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08720"/>
            <a:ext cx="9144000" cy="578645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AU" sz="3000" dirty="0"/>
              <a:t>At the end of this lecture you should be able to</a:t>
            </a:r>
          </a:p>
          <a:p>
            <a:pPr>
              <a:lnSpc>
                <a:spcPct val="150000"/>
              </a:lnSpc>
            </a:pPr>
            <a:r>
              <a:rPr lang="en-AU" sz="3000" dirty="0"/>
              <a:t>Describe the pathogenesis of human papilloma virus (HPV) related premalignant and malignant lesions of the cervix</a:t>
            </a:r>
          </a:p>
          <a:p>
            <a:pPr>
              <a:lnSpc>
                <a:spcPct val="150000"/>
              </a:lnSpc>
            </a:pPr>
            <a:r>
              <a:rPr lang="en-AU" sz="3000" dirty="0"/>
              <a:t>Describe the microscopy of dysplasia of the cervix</a:t>
            </a:r>
          </a:p>
          <a:p>
            <a:pPr>
              <a:lnSpc>
                <a:spcPct val="150000"/>
              </a:lnSpc>
            </a:pPr>
            <a:r>
              <a:rPr lang="en-AU" sz="3000" dirty="0"/>
              <a:t>Describe the morphology of carcinoma of the cervix</a:t>
            </a:r>
          </a:p>
          <a:p>
            <a:pPr>
              <a:lnSpc>
                <a:spcPct val="150000"/>
              </a:lnSpc>
            </a:pPr>
            <a:r>
              <a:rPr lang="en-AU" sz="3000" dirty="0"/>
              <a:t>Briefly describe the non-neoplastic conditions of the cervix </a:t>
            </a:r>
          </a:p>
          <a:p>
            <a:pPr>
              <a:lnSpc>
                <a:spcPct val="150000"/>
              </a:lnSpc>
            </a:pPr>
            <a:endParaRPr lang="en-AU" sz="3000" dirty="0"/>
          </a:p>
          <a:p>
            <a:pPr>
              <a:lnSpc>
                <a:spcPct val="150000"/>
              </a:lnSpc>
            </a:pPr>
            <a:endParaRPr lang="en-AU" sz="3000" dirty="0"/>
          </a:p>
          <a:p>
            <a:pPr marL="0" indent="0">
              <a:lnSpc>
                <a:spcPct val="150000"/>
              </a:lnSpc>
              <a:buNone/>
            </a:pPr>
            <a:endParaRPr lang="en-AU" sz="3000" dirty="0"/>
          </a:p>
        </p:txBody>
      </p:sp>
    </p:spTree>
    <p:extLst>
      <p:ext uri="{BB962C8B-B14F-4D97-AF65-F5344CB8AC3E}">
        <p14:creationId xmlns:p14="http://schemas.microsoft.com/office/powerpoint/2010/main" val="3239473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3"/>
          <p:cNvSpPr>
            <a:spLocks noGrp="1"/>
          </p:cNvSpPr>
          <p:nvPr>
            <p:ph type="title"/>
          </p:nvPr>
        </p:nvSpPr>
        <p:spPr>
          <a:xfrm>
            <a:off x="158824" y="-18256"/>
            <a:ext cx="8229600" cy="1143000"/>
          </a:xfrm>
        </p:spPr>
        <p:txBody>
          <a:bodyPr/>
          <a:lstStyle/>
          <a:p>
            <a:r>
              <a:rPr lang="en-US" dirty="0">
                <a:latin typeface="Calibri" pitchFamily="34" charset="0"/>
              </a:rPr>
              <a:t>CIN and SIL</a:t>
            </a:r>
          </a:p>
        </p:txBody>
      </p:sp>
      <p:pic>
        <p:nvPicPr>
          <p:cNvPr id="19459" name="Picture 2" descr="http://medcell.med.yale.edu/systems_cell_biology/epithelium/images/cin.jpg"/>
          <p:cNvPicPr>
            <a:picLocks noChangeAspect="1" noChangeArrowheads="1"/>
          </p:cNvPicPr>
          <p:nvPr/>
        </p:nvPicPr>
        <p:blipFill>
          <a:blip r:embed="rId2"/>
          <a:srcRect l="20885" t="52309" r="52733"/>
          <a:stretch>
            <a:fillRect/>
          </a:stretch>
        </p:blipFill>
        <p:spPr bwMode="auto">
          <a:xfrm>
            <a:off x="4454281" y="1817143"/>
            <a:ext cx="2281620" cy="2947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 descr="http://medcell.med.yale.edu/systems_cell_biology/epithelium/images/cin.jpg"/>
          <p:cNvPicPr>
            <a:picLocks noChangeAspect="1" noChangeArrowheads="1"/>
          </p:cNvPicPr>
          <p:nvPr/>
        </p:nvPicPr>
        <p:blipFill rotWithShape="1">
          <a:blip r:embed="rId2"/>
          <a:srcRect l="47121" t="4428" r="27939" b="50426"/>
          <a:stretch/>
        </p:blipFill>
        <p:spPr bwMode="auto">
          <a:xfrm>
            <a:off x="2266013" y="1772816"/>
            <a:ext cx="2305987" cy="2981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9" name="TextBox 6"/>
          <p:cNvSpPr txBox="1">
            <a:spLocks noChangeArrowheads="1"/>
          </p:cNvSpPr>
          <p:nvPr/>
        </p:nvSpPr>
        <p:spPr bwMode="auto">
          <a:xfrm>
            <a:off x="3352800" y="1676400"/>
            <a:ext cx="1143000" cy="3698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19462" name="Picture 4" descr="http://medcell.med.yale.edu/systems_cell_biology/epithelium/images/cin.jpg"/>
          <p:cNvPicPr>
            <a:picLocks noChangeAspect="1" noChangeArrowheads="1"/>
          </p:cNvPicPr>
          <p:nvPr/>
        </p:nvPicPr>
        <p:blipFill>
          <a:blip r:embed="rId2"/>
          <a:srcRect l="21985" r="52878" b="50427"/>
          <a:stretch>
            <a:fillRect/>
          </a:stretch>
        </p:blipFill>
        <p:spPr bwMode="auto">
          <a:xfrm>
            <a:off x="85955" y="1803807"/>
            <a:ext cx="2094075" cy="2950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3" name="Picture 2" descr="http://medcell.med.yale.edu/systems_cell_biology/epithelium/images/cin.jpg"/>
          <p:cNvPicPr>
            <a:picLocks noChangeAspect="1" noChangeArrowheads="1"/>
          </p:cNvPicPr>
          <p:nvPr/>
        </p:nvPicPr>
        <p:blipFill>
          <a:blip r:embed="rId2"/>
          <a:srcRect l="47267" t="52309" r="26350"/>
          <a:stretch>
            <a:fillRect/>
          </a:stretch>
        </p:blipFill>
        <p:spPr bwMode="auto">
          <a:xfrm>
            <a:off x="6839538" y="1836187"/>
            <a:ext cx="2259376" cy="2918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2" name="TextBox 9"/>
          <p:cNvSpPr txBox="1">
            <a:spLocks noChangeArrowheads="1"/>
          </p:cNvSpPr>
          <p:nvPr/>
        </p:nvSpPr>
        <p:spPr bwMode="auto">
          <a:xfrm>
            <a:off x="3581400" y="1676400"/>
            <a:ext cx="914400" cy="3698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75590" y="1437488"/>
            <a:ext cx="6786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                           CIN I                        CIN II                              CIN III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71800" y="1012554"/>
            <a:ext cx="498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LSIL                                          HSIL</a:t>
            </a:r>
          </a:p>
        </p:txBody>
      </p:sp>
      <p:cxnSp>
        <p:nvCxnSpPr>
          <p:cNvPr id="3" name="Straight Connector 2"/>
          <p:cNvCxnSpPr>
            <a:endCxn id="26632" idx="3"/>
          </p:cNvCxnSpPr>
          <p:nvPr/>
        </p:nvCxnSpPr>
        <p:spPr>
          <a:xfrm>
            <a:off x="4495800" y="1104888"/>
            <a:ext cx="0" cy="756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Cervix  - Dysplasia</a:t>
            </a:r>
            <a:br>
              <a:rPr lang="en-AU" dirty="0"/>
            </a:br>
            <a:r>
              <a:rPr lang="en-AU" dirty="0"/>
              <a:t>Microscopic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686800" cy="5715000"/>
          </a:xfrm>
        </p:spPr>
        <p:txBody>
          <a:bodyPr>
            <a:normAutofit fontScale="92500" lnSpcReduction="20000"/>
          </a:bodyPr>
          <a:lstStyle/>
          <a:p>
            <a:r>
              <a:rPr lang="en-AU" dirty="0"/>
              <a:t>Lack of maturation</a:t>
            </a:r>
          </a:p>
          <a:p>
            <a:r>
              <a:rPr lang="en-AU" dirty="0"/>
              <a:t>Nuclear crowding and loss of polarity</a:t>
            </a:r>
          </a:p>
          <a:p>
            <a:r>
              <a:rPr lang="en-AU" dirty="0" err="1"/>
              <a:t>Pleomorphism</a:t>
            </a:r>
            <a:endParaRPr lang="en-AU" dirty="0"/>
          </a:p>
          <a:p>
            <a:r>
              <a:rPr lang="en-AU" dirty="0"/>
              <a:t>Increased N/C ratio</a:t>
            </a:r>
          </a:p>
          <a:p>
            <a:r>
              <a:rPr lang="en-AU" dirty="0"/>
              <a:t>Irregular nuclear outlines</a:t>
            </a:r>
          </a:p>
          <a:p>
            <a:r>
              <a:rPr lang="en-AU" dirty="0"/>
              <a:t>Hyperchromatic nuclei</a:t>
            </a:r>
          </a:p>
          <a:p>
            <a:pPr marL="0" indent="0">
              <a:buNone/>
            </a:pPr>
            <a:r>
              <a:rPr lang="en-AU" dirty="0"/>
              <a:t>    - coarse nuclear chromatin</a:t>
            </a:r>
          </a:p>
          <a:p>
            <a:r>
              <a:rPr lang="en-AU" dirty="0"/>
              <a:t>Mitotic activity</a:t>
            </a:r>
          </a:p>
          <a:p>
            <a:pPr>
              <a:buNone/>
            </a:pPr>
            <a:r>
              <a:rPr lang="en-AU" dirty="0"/>
              <a:t>	- Increased and present </a:t>
            </a:r>
          </a:p>
          <a:p>
            <a:pPr>
              <a:buNone/>
            </a:pPr>
            <a:r>
              <a:rPr lang="en-AU" dirty="0"/>
              <a:t>      above the basal layer</a:t>
            </a:r>
          </a:p>
          <a:p>
            <a:pPr>
              <a:buNone/>
            </a:pPr>
            <a:r>
              <a:rPr lang="en-AU" dirty="0"/>
              <a:t>     +/- abnormal mitoses</a:t>
            </a:r>
          </a:p>
          <a:p>
            <a:pPr>
              <a:buNone/>
            </a:pPr>
            <a:r>
              <a:rPr lang="en-AU" dirty="0"/>
              <a:t>	</a:t>
            </a:r>
          </a:p>
        </p:txBody>
      </p:sp>
      <p:pic>
        <p:nvPicPr>
          <p:cNvPr id="8" name="Picture 2" descr="http://medcell.med.yale.edu/systems_cell_biology/epithelium/images/cin.jpg"/>
          <p:cNvPicPr>
            <a:picLocks noChangeAspect="1" noChangeArrowheads="1"/>
          </p:cNvPicPr>
          <p:nvPr/>
        </p:nvPicPr>
        <p:blipFill rotWithShape="1">
          <a:blip r:embed="rId2"/>
          <a:srcRect l="60615" t="52309" r="29254" b="9293"/>
          <a:stretch/>
        </p:blipFill>
        <p:spPr bwMode="auto">
          <a:xfrm>
            <a:off x="7524302" y="2444228"/>
            <a:ext cx="1584203" cy="4367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http://farm2.staticflickr.com/1410/5102296590_9850a3aab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1" t="6676" r="47130" b="14448"/>
          <a:stretch/>
        </p:blipFill>
        <p:spPr bwMode="auto">
          <a:xfrm>
            <a:off x="6356461" y="2431550"/>
            <a:ext cx="1671923" cy="438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Zoom i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52" r="35282" b="6082"/>
          <a:stretch/>
        </p:blipFill>
        <p:spPr bwMode="auto">
          <a:xfrm>
            <a:off x="5004048" y="2060848"/>
            <a:ext cx="1352413" cy="475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210352" y="2431550"/>
            <a:ext cx="1387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39505" y="2431550"/>
            <a:ext cx="226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Dysplastic epithelia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AU" dirty="0"/>
              <a:t>SIL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0143"/>
            <a:ext cx="8867328" cy="5747857"/>
          </a:xfrm>
        </p:spPr>
        <p:txBody>
          <a:bodyPr>
            <a:normAutofit/>
          </a:bodyPr>
          <a:lstStyle/>
          <a:p>
            <a:r>
              <a:rPr lang="en-AU" dirty="0"/>
              <a:t>Behaviour of the precursor lesions is complex</a:t>
            </a:r>
          </a:p>
          <a:p>
            <a:pPr>
              <a:buNone/>
            </a:pPr>
            <a:r>
              <a:rPr lang="en-AU" sz="2800" dirty="0"/>
              <a:t>	Lowest grade - Most likely do not progress to carcinoma</a:t>
            </a:r>
          </a:p>
          <a:p>
            <a:pPr>
              <a:buNone/>
            </a:pPr>
            <a:r>
              <a:rPr lang="en-AU" sz="2800" dirty="0"/>
              <a:t>	Greater degree of cellular </a:t>
            </a:r>
            <a:r>
              <a:rPr lang="en-AU" sz="2800" dirty="0" err="1"/>
              <a:t>atypia</a:t>
            </a:r>
            <a:r>
              <a:rPr lang="en-AU" sz="2800" dirty="0"/>
              <a:t> - Greater risk of </a:t>
            </a:r>
          </a:p>
          <a:p>
            <a:pPr>
              <a:buNone/>
            </a:pPr>
            <a:r>
              <a:rPr lang="en-AU" sz="2800" dirty="0"/>
              <a:t>	                                                             developing carcinoma</a:t>
            </a:r>
          </a:p>
          <a:p>
            <a:endParaRPr lang="en-AU" dirty="0"/>
          </a:p>
          <a:p>
            <a:r>
              <a:rPr lang="en-AU" dirty="0"/>
              <a:t>Not all lesions begin as low grade lesions</a:t>
            </a:r>
          </a:p>
          <a:p>
            <a:r>
              <a:rPr lang="en-AU" dirty="0"/>
              <a:t>May begin at any point depending on the viral and </a:t>
            </a:r>
          </a:p>
          <a:p>
            <a:pPr marL="0" indent="0">
              <a:buNone/>
            </a:pPr>
            <a:r>
              <a:rPr lang="en-AU" dirty="0"/>
              <a:t>    host factors</a:t>
            </a:r>
          </a:p>
          <a:p>
            <a:endParaRPr lang="en-AU" dirty="0"/>
          </a:p>
          <a:p>
            <a:r>
              <a:rPr lang="en-AU" dirty="0"/>
              <a:t>Rate of progression - not uniform  </a:t>
            </a:r>
          </a:p>
          <a:p>
            <a:endParaRPr lang="en-AU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AU" dirty="0"/>
              <a:t>Pap smear/ Pap test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1089"/>
            <a:ext cx="8686800" cy="5877272"/>
          </a:xfrm>
        </p:spPr>
        <p:txBody>
          <a:bodyPr>
            <a:normAutofit/>
          </a:bodyPr>
          <a:lstStyle/>
          <a:p>
            <a:r>
              <a:rPr lang="en-AU" dirty="0"/>
              <a:t>CIN may be asymptomatic for years</a:t>
            </a:r>
          </a:p>
          <a:p>
            <a:r>
              <a:rPr lang="en-AU" dirty="0"/>
              <a:t>Shed abnormal squamous cells </a:t>
            </a:r>
          </a:p>
          <a:p>
            <a:pPr>
              <a:buNone/>
            </a:pPr>
            <a:r>
              <a:rPr lang="en-AU" dirty="0"/>
              <a:t>	- Basis for the screening test / PAP smear test</a:t>
            </a:r>
          </a:p>
          <a:p>
            <a:r>
              <a:rPr lang="en-US" dirty="0"/>
              <a:t>Using spatula/ a brush transformation zone of the cervix is circumferentially scraped </a:t>
            </a:r>
          </a:p>
          <a:p>
            <a:r>
              <a:rPr lang="en-US" dirty="0"/>
              <a:t>Cytological preparations of exfoliated cells</a:t>
            </a:r>
          </a:p>
          <a:p>
            <a:pPr marL="0" indent="0">
              <a:buNone/>
            </a:pPr>
            <a:r>
              <a:rPr lang="en-US" dirty="0"/>
              <a:t>	- Conventional PAP smears</a:t>
            </a:r>
          </a:p>
          <a:p>
            <a:pPr marL="0" indent="0">
              <a:buNone/>
            </a:pPr>
            <a:r>
              <a:rPr lang="en-US" dirty="0"/>
              <a:t>	- Thin prep preparation</a:t>
            </a:r>
          </a:p>
          <a:p>
            <a:pPr>
              <a:buNone/>
            </a:pPr>
            <a:endParaRPr lang="en-AU" dirty="0"/>
          </a:p>
          <a:p>
            <a:pPr>
              <a:buNone/>
            </a:pPr>
            <a:endParaRPr lang="en-AU" dirty="0"/>
          </a:p>
        </p:txBody>
      </p:sp>
      <p:sp>
        <p:nvSpPr>
          <p:cNvPr id="30726" name="AutoShape 6" descr="data:image/jpeg;base64,/9j/4AAQSkZJRgABAQAAAQABAAD/2wCEAAkGBxQSEhQUEhQUFBUVFRQUFBQUFBQVFBQVFBYWFxQUFBcYHCggGBolHBQVITEhJSksLi4uFx8zODMsNygtLisBCgoKDg0OGhAQGywkICQsLCwsLCwsLCwsLCwuLCwsLCwsLCwsLCwsLCwsLCwsLCwsLCwsLCwsLCwsLCwsLCwsLP/AABEIAOQA3QMBIgACEQEDEQH/xAAbAAABBQEBAAAAAAAAAAAAAAABAAIDBAUGB//EADUQAAEDAgUCBAUEAQQDAAAAAAEAAhEDIQQFEjFBUWEGcYGhIjKRwfATsdHhQhQVcvEHM1L/xAAaAQEAAwEBAQAAAAAAAAAAAAAAAQIDBAUG/8QAJREAAgICAgEFAQADAAAAAAAAAAECEQMhBBIxBRMiQVFxQ4GR/9oADAMBAAIRAxEAPwD1gBOQlFaHONSCJCUIBBFJJCRJqcgoAEQEoRQAKaU4pqAATgEAE6FICgigoAgmPCfKUqQViFKAn6UYQkihOhPhKEAAgU5NIQgYUgiQkGoAtTkAE5ANRCanBCBySSSEiSQRQChIJFJAFApIIASlCUIgIAhFJEKANQKJKidVCmg2PSUAxCbWxCnqyrkkWZRCq4WrqlWQjVEp2hySUppKgkMpIIoBQhCKSACUpIIAwiAhKKEBSSCKEgSSRQDXNB3RSSAQBQRSKACQSSQBCKAQcUBDWeqlUqTEugqq10laJGE2SEEDZRlk7mf2VXN82ZQbLrk7NCdlONFZocLTNt9rLRRfXsYSlui7ROkrQCzhurtBtllM3wv6JCmynFNhUNwgpwTYRQBlKVHKMoByBSCSAKbVdAT1QxNeTHA2791aKspOVInZVurDHgqhSIjdSCqAd7hS4lIzryXUlXbiuylp1JVaNFJPwPARQRUFgFAolNQgIRUdSpEWJ8kS5AOJTZQlFCSpi2qs1u8K9iG2VCs4t2B+i1htHNl07OSzvLqlXEEnVpGkMgb/AAiRPF5+q38nw4pMDebk+ZvCmdXJ/wASgwk7BdEptxSORytl3D3K0gFUwFAtEu3Vxcs3s78UajsEJQikqGooTSE5JAMhBwUkJFSBjBZOQRQEWJdAsqJarOIPxR2nsFFU7fn8K8TCe2RkcoCJJPkpmBYGfZw6m7S0WG5iTMSeNoK0hFydIyaN5r7x+BT0nXCwslxprAuO+1ouLwfYrahRKNOiYyLwCSibXESjTqysqOnsh5TYTklBIwoJ8JaUJGQiE8hNKgBanaRGyYFIFIIhQaOFGzDtBkBWUwhLZHVfg0IohqSgsBIIhGEIAkjCBUgMoISlKARCSUpICCuLqLnsp6ygV14MZ+QEgR7LJzfJRWdq1aTzadrA+3sFrIzZXjJxdozZSyrL20W6WyeST+3kr6Aai4I3btkeEPwvIKnaRxCpstJSc8QqtbOjGvii9KKztbRzCH+4FpuNTeoPxD05VerNejNJKVFQrte0OaZB2P5snyqlaoTimJyUIABSBNAQe+BKE0Pc6FF+sOqo/wCr1XIgGfSFn5liWgscXRxBO/dXUDXHi7PqdBqTXPWFRxTmnkjj86K/hMYHjoeQfsocaGTDKH8L7XqRV2KcKpiIoIpIBiSJQlAEIpISgA5sqo8q4oK9M7j6KYmc1aK8pFRwSdoU9PDE7rTwYU34ExTNYSpWUwFICq9jZYv0o5k/RTt62lUMPU1ME8iVJnWKBho8yePyy585i7SGm1yPSbey0ivierg4jlBM0sRiALTJPCp4lzhcOvvErnczzsU3xBceY4HCdhczbUuD5g7g8K9UrPWjwtV9mxhMyq0nagRpcRqbFiSYnsV0dHO2SA+BPO37rh62LkRPX2haOHxbXgSqySeyubgQkraO3w2LY/5TPZTri6eLLSCwiR3WxQ8QNJ0uEO7GQf4/pZOD+jyuTwpY9x8GxVfAWNj8aZgGBcu/O33UmIzYRAt53+i5rM8Sd2Ndvff6eXZaY4fpzY8Tc034NRuJOlukTqgm54/ZY2bYd1WqC1wbpGxMT5H1U9HOm6IEB8RG1+kFVagDzadW60Wmergx1tKjosLh3fptaXAkAd02pVDDZ304WGHvJDXGBsL7prHQSRcjYHjuqNEx4cpXs7nAVNbZVtcbg/E36elpbM7Qbg8yugoZuwzNoAM9zNvZZODPMzcaeOVNGkgSmUqwcAQd056oc9DHOTWlMcixCCcFFBqKACSa0pyASSSMIBKtiqw+Uevfspquyz6g6q0UbYYJu2VMxaDH0WJmWHi4259ditTMagaD+3ed1k4vHamxytke/wASEuqOIz0EVTA5mTyOFHk+Hc4vcJgwB3i8rrW5eKobqAMRMjqFNUwzGfLAgbK8pao7lKPb9MPB0S46Xrdflm0E2HqCoMDSGouPUf1+dlbxWP0bXlUbomTlKdRMsS2Wnfr1VrLKZAJJ1G83u2Z9Vn4jFEv+IQpsE8tJdO+/2SMtmXP40p4rXk3MZjqdCi6o9hIbBEbkmwE9Vy7v/IIuP0WhvA1Gf2utjN6JxGGNMfNIc3uRsPUW9V5o/KqgeRpPlC6IY4yVs+fw4477HWZlVbXaK1LY9tiNwQtTwniRcOEuAJEn2j6rFw+HNChpIhznFzm8tEAAH6e6tZC+HjiRH1WWTWj3OLiWTE7G+JsfW/VhlhNoBK2PDuErGnLwIM/ETf6K3jmanBrN3RaNzsrdDVRZBNlVv6NJ0sfx8v6KdXLnST24mCtHBVAGw4WMGxvPUzN/KFltzj4yA3+PVQ18yAMAhxkEAe4UpNnLlxP/ACaLuKzEsJIdpI6fCf3WjkviB7gdfxgc21Dvbdchi2tdLqj9J6CPwqxlhFIhzSY2ub3j2sksbfkrKHHyY6rZ6Ux4cAQbESFI0LlstzMgkASJ62HVbrKziJBssXCj5/PF4nTNAIqHDvkXUyo9GadqxgT0wJwUASKCSEhKzMfhyLhaaRClOi+PI4O0cXmtT4TKwcMS+YBtF+fOF2mcZUILm7Hcd1heHsO12uYBBItvvvt6LoTVWfRYeXFYe0SXDYeWWkHpsPVUMz/TpNJe6/Y+y2mZaxpJkk9SV5743zZriabJlpuZtIsR33Voq2Vx53J2jbwOcUah0tMO6OtJ+60cZS1Mb2uB/K8mwOJh97d+67ejmp/Qa93IgT1G5VZx3o9HjyUt/hfzqqIaYg9R0VfC1DuI/pYWPzsusNgfXzWxlRsD1g+nIVJKns7YtONI2cCfjH/yZB6gkGPSYVwuu+DHxR9QD91mYphpwZ32/hZQzhzXumCDAM9tlop/p5Gf0/s+8CfNo4Mzb1VDA14qHsNvRaGPrMqU7bi8BZOEfDtW8Qk2mdnFhLHCmdlleKIYCRbcG0gne/krFTH0yfiGrrvJ9OFmYUawSNt7cKtjKDmuBM+fUHhQqObJBNtryVvEGZQYpMDAR5meoKxKDXwXNub+crVzCHObbb83VPNy5ga5ggT+St414OZxklvZzlTEu+Um4Jm/P4Ft5PmBqUyz/JgseY5Cx8Zg3zJaZN7DqhltF9N0gXn2WrpoyammqR3HhnFkO0um/Xk9l22XYiLcFeW0qp1ageR/0ukyrMHFwIkEHa9+y5pfIx5/Clkdw/4d/rgq+02WfQGoAwBIBjcrQaLLmkeFBNeQBOQCMqhcJTSUiU2UA8IpoRQkT2yCDsvO85Y/B4oO3Y/VEWBBi3mvRVnZzlTcSwtd0+E9DwVrjmovfhnVxM6xS+Xh+TExDW1WhzXEDcEG3qF5R4lyapReZBLZJa4bEFd7ls0qjqFQlj27T8rvJPx9UH5hMWnjbiVvFuDryezigu3VPTPNMvyJ7gKjvhZwSDLv+I+62MfTlrQPlbYRwAruLxeq9rWjpCpYsuIMBYTm+x7uDjwhj0YmIbJ811fh0fBHbZY7aEwPf82WthaUSJUSnZpHD1tmxmdWWW4NuvQrmK+HLi6LXW9UdqAbzpCzs0zJlFoAAc7kcdblW6uT0VUo447IMPhTHKTqBYDz1UGWZ+HvDHMA1EQQdjwCCuyy/KxWkE7CY6+adXF7M8mfF7bf0Z/h1pcHODpsJZ2jdbOHI/UaCQffhc//AKZ2FrkEkNJkG1x0K3XBhIe2DFjf3CvNbPJcaVfT8Mp5phmNeQQRJ3ts7lR4jADQYIMTHIVvMcUx7gDMwBtCpYjHBjdIsbj1PXr5omzdK4R0UCxwp6nAW3A6yuczPHBjrCSNx0HQroaWIe6SYd2hcPiNRcZ3JMjvN/daLYnFQX9Ok8NtZiHwZaYJifouy/2YNc1zHdoJ3K4vwLh9WIbI6/sT9l6bjXtot1e/2Uy+LSPL5M8jlUGauQ1tbB1bZa65HwljdVQgbEErrly5NSPJzYpY5VLz5GoEppcgXKhiOlIJgKeCgHgJIApSoAUkkpQkwPE+Tsrt1TpqNFj1HTuuDxNCqwGbjYH+QV6tiaIe0tPP1WBiMuL3OFiY3IiTYbcLoxy1TO/jeoywrrJWjzMUnHdsenRXKQBkW2XS5ngy10FsWvqsI2kWWa/AWEWsPp1Uzxp7Po+L6pGcTHpYQk3giRyPr5LcwuXi5IBP191Zy/AAMhwtIMn2WlWpBrekdlCgWzc9J9Tls4GljusOPkuEYH6XvgkSPi3AJ4Xf4jCOq03TNyRPMTv/AEqNTwy92Fij8Tmu13sak2McdFtCo6f6UzTUl2s4nK62isxzhMPa494Mr2vwtXY9pdTMhw3O9tx25XmeVeDcVWqgOpmmBuXkAAeW5Xp+V4AYZrKbTIaCCe5kkplUa87PMzZPi4WVPFOHDwDHyuEqDw42Hx1kefRX82vSfEb3i9979FWw8ODS0QRE8Ss6+JpCV4en9NXGYBj7wNXcX/tcPm+UupuJM9QOouvR2CQJjb8CZi8M2oNJE7+YWalRz8blvE6ltHl2WzNpv22Kmq+H6VR2p4Oo/EdJg3jj1WzmGDbh6hgfA4Xi8HspMNhwRO5d0JvHf7LVPej08uZOHb6GZLlVKiWupiCZaSSSfIT5FaOZv1j9PqRPoZ+ylpYV0AgARfzHKgdXH6lQC+k/Eehg7I97OHHJTlZpeD8BpJf5hdQs7IKOmi2d3DV9dvzutErnm7Z5PMy+5mb/ANFNz0GvQKbCg5ScFSAqFgUwCgkMopqIQgdKSCIQBCRRCKElTF4NtRulwke47g8Llq3h59N8sMtOwH3HBXZQmPatI5GtGuLLLG7RyemWwZbwe6YzA6mnVt0idriZ3XR16DSIgW27LNqPgRHotFP8Oz3vcdmfgKbQwgbTs6Zap8RTLNAZ/k7iNgCT+wVHFVnMdYDSYm9/op2VjVewMMaQST1mLKz27OpqUdrwXMPVMkkXsp3NESnjD26HqFXxr9Dbn1VDFPvKkU83qgMtabQFLlmDJI9J7wqWGb+q4OPy8Dr3XS5UJk8cKZOkdHIyezj6oZi3BpiHHsGuNuOIWZi8xrj/ANdBx7utPqumKQKxs8yHJS8xs4B1ariDoqYfS6/BJB4iVff4WqtAfTdBgTTnmLkFdm0Iq3ufhtL1CSpQSS/PNnnmIdixLXhwBsfhOysZBlji8iDDruJ4HJK7uUE9w0fqb6OMYJX9oDRAAHAgJJJLM8opgJzWJ4apWtQDGNUhSSQkEIwkkhAoShFEoSBKUkkICkUQjCEkT2ArMxeGGuY/D/0tchR16Advv1Voui+OfVnLVsMC6COqrOwppHVT+i1m4QtJHMn3uI7RCVSnYraz24Z1X9Mr/fSLFvmqOYYx1UgbNFz0V7EUQeFFh6DS4DeD9CLqVR1Qhij84ouZbR7LpsPS0tA5VDK8LMO4/wAe/fyWmVjN/R4vOz+5KkBEBCE4BUOAeEkEkASmlGUEAkkoRQEYCemhGUAigiggCkmkooBwRKaCjKACKKSAITpTEUJClKCKEFPHNgh48neXH53VGtVnYTJhbDhIVCrgby0wfzccq8WjpxZEvJl4mi0Ak2Tcmy4udLvlEH/lvb2utZmXz85kbxsCr4Cs5m8+Y1DpEUIEJySyPPGwiAikgAUJRQKAbKc0pkpBASJIJICNBFJAAFFJJCQlJJJCAohJJAEIJJIBSikkpAUkkkAkCkkoDAiEklIClKSSgClJJJABMeUkkCISVIwopKQPSKSSA//Z"/>
          <p:cNvSpPr>
            <a:spLocks noChangeAspect="1" noChangeArrowheads="1"/>
          </p:cNvSpPr>
          <p:nvPr/>
        </p:nvSpPr>
        <p:spPr bwMode="auto">
          <a:xfrm>
            <a:off x="155575" y="-1790700"/>
            <a:ext cx="3619500" cy="37433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AU" dirty="0"/>
              <a:t>Pap smear/ Pap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1089"/>
            <a:ext cx="8686800" cy="58772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Cells are smeared on a slide/ spun down onto a slide </a:t>
            </a:r>
          </a:p>
          <a:p>
            <a:endParaRPr lang="en-US" dirty="0"/>
          </a:p>
          <a:p>
            <a:r>
              <a:rPr lang="en-US" dirty="0"/>
              <a:t>Stained with </a:t>
            </a:r>
            <a:r>
              <a:rPr lang="en-US" dirty="0" err="1"/>
              <a:t>Papanicolaou</a:t>
            </a:r>
            <a:r>
              <a:rPr lang="en-US" dirty="0"/>
              <a:t> method</a:t>
            </a:r>
          </a:p>
          <a:p>
            <a:pPr>
              <a:buNone/>
            </a:pPr>
            <a:endParaRPr lang="en-AU" dirty="0"/>
          </a:p>
          <a:p>
            <a:pPr>
              <a:buNone/>
            </a:pPr>
            <a:endParaRPr lang="en-AU" dirty="0"/>
          </a:p>
          <a:p>
            <a:pPr>
              <a:buNone/>
            </a:pPr>
            <a:endParaRPr lang="en-AU" dirty="0"/>
          </a:p>
          <a:p>
            <a:pPr>
              <a:buNone/>
            </a:pPr>
            <a:endParaRPr lang="en-AU" dirty="0"/>
          </a:p>
          <a:p>
            <a:pPr>
              <a:buNone/>
            </a:pPr>
            <a:endParaRPr lang="en-AU" dirty="0"/>
          </a:p>
          <a:p>
            <a:pPr>
              <a:buNone/>
            </a:pPr>
            <a:endParaRPr lang="en-AU" dirty="0"/>
          </a:p>
          <a:p>
            <a:pPr>
              <a:buNone/>
            </a:pPr>
            <a:endParaRPr lang="en-AU" dirty="0"/>
          </a:p>
          <a:p>
            <a:pPr>
              <a:buNone/>
            </a:pPr>
            <a:r>
              <a:rPr lang="en-AU" dirty="0"/>
              <a:t>    CIN I		     CIN II		CIN III</a:t>
            </a:r>
          </a:p>
        </p:txBody>
      </p:sp>
      <p:pic>
        <p:nvPicPr>
          <p:cNvPr id="30724" name="Picture 4" descr="http://www.eurocytology.eu/static/eurocytology/image/mod6img3f.jpg"/>
          <p:cNvPicPr>
            <a:picLocks noChangeAspect="1" noChangeArrowheads="1"/>
          </p:cNvPicPr>
          <p:nvPr/>
        </p:nvPicPr>
        <p:blipFill>
          <a:blip r:embed="rId2" cstate="print"/>
          <a:srcRect l="13135" t="64298" r="52192" b="3818"/>
          <a:stretch>
            <a:fillRect/>
          </a:stretch>
        </p:blipFill>
        <p:spPr bwMode="auto">
          <a:xfrm rot="16200000">
            <a:off x="2723744" y="3402352"/>
            <a:ext cx="3157433" cy="2276289"/>
          </a:xfrm>
          <a:prstGeom prst="rect">
            <a:avLst/>
          </a:prstGeom>
          <a:noFill/>
        </p:spPr>
      </p:pic>
      <p:sp>
        <p:nvSpPr>
          <p:cNvPr id="30726" name="AutoShape 6" descr="data:image/jpeg;base64,/9j/4AAQSkZJRgABAQAAAQABAAD/2wCEAAkGBxQSEhQUEhQUFBUVFRQUFBQUFBQVFBQVFBYWFxQUFBcYHCggGBolHBQVITEhJSksLi4uFx8zODMsNygtLisBCgoKDg0OGhAQGywkICQsLCwsLCwsLCwsLCwuLCwsLCwsLCwsLCwsLCwsLCwsLCwsLCwsLCwsLCwsLCwsLCwsLP/AABEIAOQA3QMBIgACEQEDEQH/xAAbAAABBQEBAAAAAAAAAAAAAAABAAIDBAUGB//EADUQAAEDAgUCBAUEAQQDAAAAAAEAAhEDIQQFEjFBUWEGcYGhIjKRwfATsdHhQhQVcvEHM1L/xAAaAQEAAwEBAQAAAAAAAAAAAAAAAQIDBAUG/8QAJREAAgICAgEFAQADAAAAAAAAAAECEQMhBBIxBRMiQVFxQ4GR/9oADAMBAAIRAxEAPwD1gBOQlFaHONSCJCUIBBFJJCRJqcgoAEQEoRQAKaU4pqAATgEAE6FICgigoAgmPCfKUqQViFKAn6UYQkihOhPhKEAAgU5NIQgYUgiQkGoAtTkAE5ANRCanBCBySSSEiSQRQChIJFJAFApIIASlCUIgIAhFJEKANQKJKidVCmg2PSUAxCbWxCnqyrkkWZRCq4WrqlWQjVEp2hySUppKgkMpIIoBQhCKSACUpIIAwiAhKKEBSSCKEgSSRQDXNB3RSSAQBQRSKACQSSQBCKAQcUBDWeqlUqTEugqq10laJGE2SEEDZRlk7mf2VXN82ZQbLrk7NCdlONFZocLTNt9rLRRfXsYSlui7ROkrQCzhurtBtllM3wv6JCmynFNhUNwgpwTYRQBlKVHKMoByBSCSAKbVdAT1QxNeTHA2791aKspOVInZVurDHgqhSIjdSCqAd7hS4lIzryXUlXbiuylp1JVaNFJPwPARQRUFgFAolNQgIRUdSpEWJ8kS5AOJTZQlFCSpi2qs1u8K9iG2VCs4t2B+i1htHNl07OSzvLqlXEEnVpGkMgb/AAiRPF5+q38nw4pMDebk+ZvCmdXJ/wASgwk7BdEptxSORytl3D3K0gFUwFAtEu3Vxcs3s78UajsEJQikqGooTSE5JAMhBwUkJFSBjBZOQRQEWJdAsqJarOIPxR2nsFFU7fn8K8TCe2RkcoCJJPkpmBYGfZw6m7S0WG5iTMSeNoK0hFydIyaN5r7x+BT0nXCwslxprAuO+1ouLwfYrahRKNOiYyLwCSibXESjTqysqOnsh5TYTklBIwoJ8JaUJGQiE8hNKgBanaRGyYFIFIIhQaOFGzDtBkBWUwhLZHVfg0IohqSgsBIIhGEIAkjCBUgMoISlKARCSUpICCuLqLnsp6ygV14MZ+QEgR7LJzfJRWdq1aTzadrA+3sFrIzZXjJxdozZSyrL20W6WyeST+3kr6Aai4I3btkeEPwvIKnaRxCpstJSc8QqtbOjGvii9KKztbRzCH+4FpuNTeoPxD05VerNejNJKVFQrte0OaZB2P5snyqlaoTimJyUIABSBNAQe+BKE0Pc6FF+sOqo/wCr1XIgGfSFn5liWgscXRxBO/dXUDXHi7PqdBqTXPWFRxTmnkjj86K/hMYHjoeQfsocaGTDKH8L7XqRV2KcKpiIoIpIBiSJQlAEIpISgA5sqo8q4oK9M7j6KYmc1aK8pFRwSdoU9PDE7rTwYU34ExTNYSpWUwFICq9jZYv0o5k/RTt62lUMPU1ME8iVJnWKBho8yePyy585i7SGm1yPSbey0ivierg4jlBM0sRiALTJPCp4lzhcOvvErnczzsU3xBceY4HCdhczbUuD5g7g8K9UrPWjwtV9mxhMyq0nagRpcRqbFiSYnsV0dHO2SA+BPO37rh62LkRPX2haOHxbXgSqySeyubgQkraO3w2LY/5TPZTri6eLLSCwiR3WxQ8QNJ0uEO7GQf4/pZOD+jyuTwpY9x8GxVfAWNj8aZgGBcu/O33UmIzYRAt53+i5rM8Sd2Ndvff6eXZaY4fpzY8Tc034NRuJOlukTqgm54/ZY2bYd1WqC1wbpGxMT5H1U9HOm6IEB8RG1+kFVagDzadW60Wmergx1tKjosLh3fptaXAkAd02pVDDZ304WGHvJDXGBsL7prHQSRcjYHjuqNEx4cpXs7nAVNbZVtcbg/E36elpbM7Qbg8yugoZuwzNoAM9zNvZZODPMzcaeOVNGkgSmUqwcAQd056oc9DHOTWlMcixCCcFFBqKACSa0pyASSSMIBKtiqw+Uevfspquyz6g6q0UbYYJu2VMxaDH0WJmWHi4259ditTMagaD+3ed1k4vHamxytke/wASEuqOIz0EVTA5mTyOFHk+Hc4vcJgwB3i8rrW5eKobqAMRMjqFNUwzGfLAgbK8pao7lKPb9MPB0S46Xrdflm0E2HqCoMDSGouPUf1+dlbxWP0bXlUbomTlKdRMsS2Wnfr1VrLKZAJJ1G83u2Z9Vn4jFEv+IQpsE8tJdO+/2SMtmXP40p4rXk3MZjqdCi6o9hIbBEbkmwE9Vy7v/IIuP0WhvA1Gf2utjN6JxGGNMfNIc3uRsPUW9V5o/KqgeRpPlC6IY4yVs+fw4477HWZlVbXaK1LY9tiNwQtTwniRcOEuAJEn2j6rFw+HNChpIhznFzm8tEAAH6e6tZC+HjiRH1WWTWj3OLiWTE7G+JsfW/VhlhNoBK2PDuErGnLwIM/ETf6K3jmanBrN3RaNzsrdDVRZBNlVv6NJ0sfx8v6KdXLnST24mCtHBVAGw4WMGxvPUzN/KFltzj4yA3+PVQ18yAMAhxkEAe4UpNnLlxP/ACaLuKzEsJIdpI6fCf3WjkviB7gdfxgc21Dvbdchi2tdLqj9J6CPwqxlhFIhzSY2ub3j2sksbfkrKHHyY6rZ6Ux4cAQbESFI0LlstzMgkASJ62HVbrKziJBssXCj5/PF4nTNAIqHDvkXUyo9GadqxgT0wJwUASKCSEhKzMfhyLhaaRClOi+PI4O0cXmtT4TKwcMS+YBtF+fOF2mcZUILm7Hcd1heHsO12uYBBItvvvt6LoTVWfRYeXFYe0SXDYeWWkHpsPVUMz/TpNJe6/Y+y2mZaxpJkk9SV5743zZriabJlpuZtIsR33Voq2Vx53J2jbwOcUah0tMO6OtJ+60cZS1Mb2uB/K8mwOJh97d+67ejmp/Qa93IgT1G5VZx3o9HjyUt/hfzqqIaYg9R0VfC1DuI/pYWPzsusNgfXzWxlRsD1g+nIVJKns7YtONI2cCfjH/yZB6gkGPSYVwuu+DHxR9QD91mYphpwZ32/hZQzhzXumCDAM9tlop/p5Gf0/s+8CfNo4Mzb1VDA14qHsNvRaGPrMqU7bi8BZOEfDtW8Qk2mdnFhLHCmdlleKIYCRbcG0gne/krFTH0yfiGrrvJ9OFmYUawSNt7cKtjKDmuBM+fUHhQqObJBNtryVvEGZQYpMDAR5meoKxKDXwXNub+crVzCHObbb83VPNy5ga5ggT+St414OZxklvZzlTEu+Um4Jm/P4Ft5PmBqUyz/JgseY5Cx8Zg3zJaZN7DqhltF9N0gXn2WrpoyammqR3HhnFkO0um/Xk9l22XYiLcFeW0qp1ageR/0ukyrMHFwIkEHa9+y5pfIx5/Clkdw/4d/rgq+02WfQGoAwBIBjcrQaLLmkeFBNeQBOQCMqhcJTSUiU2UA8IpoRQkT2yCDsvO85Y/B4oO3Y/VEWBBi3mvRVnZzlTcSwtd0+E9DwVrjmovfhnVxM6xS+Xh+TExDW1WhzXEDcEG3qF5R4lyapReZBLZJa4bEFd7ls0qjqFQlj27T8rvJPx9UH5hMWnjbiVvFuDryezigu3VPTPNMvyJ7gKjvhZwSDLv+I+62MfTlrQPlbYRwAruLxeq9rWjpCpYsuIMBYTm+x7uDjwhj0YmIbJ811fh0fBHbZY7aEwPf82WthaUSJUSnZpHD1tmxmdWWW4NuvQrmK+HLi6LXW9UdqAbzpCzs0zJlFoAAc7kcdblW6uT0VUo447IMPhTHKTqBYDz1UGWZ+HvDHMA1EQQdjwCCuyy/KxWkE7CY6+adXF7M8mfF7bf0Z/h1pcHODpsJZ2jdbOHI/UaCQffhc//AKZ2FrkEkNJkG1x0K3XBhIe2DFjf3CvNbPJcaVfT8Mp5phmNeQQRJ3ts7lR4jADQYIMTHIVvMcUx7gDMwBtCpYjHBjdIsbj1PXr5omzdK4R0UCxwp6nAW3A6yuczPHBjrCSNx0HQroaWIe6SYd2hcPiNRcZ3JMjvN/daLYnFQX9Ok8NtZiHwZaYJifouy/2YNc1zHdoJ3K4vwLh9WIbI6/sT9l6bjXtot1e/2Uy+LSPL5M8jlUGauQ1tbB1bZa65HwljdVQgbEErrly5NSPJzYpY5VLz5GoEppcgXKhiOlIJgKeCgHgJIApSoAUkkpQkwPE+Tsrt1TpqNFj1HTuuDxNCqwGbjYH+QV6tiaIe0tPP1WBiMuL3OFiY3IiTYbcLoxy1TO/jeoywrrJWjzMUnHdsenRXKQBkW2XS5ngy10FsWvqsI2kWWa/AWEWsPp1Uzxp7Po+L6pGcTHpYQk3giRyPr5LcwuXi5IBP191Zy/AAMhwtIMn2WlWpBrekdlCgWzc9J9Tls4GljusOPkuEYH6XvgkSPi3AJ4Xf4jCOq03TNyRPMTv/AEqNTwy92Fij8Tmu13sak2McdFtCo6f6UzTUl2s4nK62isxzhMPa494Mr2vwtXY9pdTMhw3O9tx25XmeVeDcVWqgOpmmBuXkAAeW5Xp+V4AYZrKbTIaCCe5kkplUa87PMzZPi4WVPFOHDwDHyuEqDw42Hx1kefRX82vSfEb3i9979FWw8ODS0QRE8Ss6+JpCV4en9NXGYBj7wNXcX/tcPm+UupuJM9QOouvR2CQJjb8CZi8M2oNJE7+YWalRz8blvE6ltHl2WzNpv22Kmq+H6VR2p4Oo/EdJg3jj1WzmGDbh6hgfA4Xi8HspMNhwRO5d0JvHf7LVPej08uZOHb6GZLlVKiWupiCZaSSSfIT5FaOZv1j9PqRPoZ+ylpYV0AgARfzHKgdXH6lQC+k/Eehg7I97OHHJTlZpeD8BpJf5hdQs7IKOmi2d3DV9dvzutErnm7Z5PMy+5mb/ANFNz0GvQKbCg5ScFSAqFgUwCgkMopqIQgdKSCIQBCRRCKElTF4NtRulwke47g8Llq3h59N8sMtOwH3HBXZQmPatI5GtGuLLLG7RyemWwZbwe6YzA6mnVt0idriZ3XR16DSIgW27LNqPgRHotFP8Oz3vcdmfgKbQwgbTs6Zap8RTLNAZ/k7iNgCT+wVHFVnMdYDSYm9/op2VjVewMMaQST1mLKz27OpqUdrwXMPVMkkXsp3NESnjD26HqFXxr9Dbn1VDFPvKkU83qgMtabQFLlmDJI9J7wqWGb+q4OPy8Dr3XS5UJk8cKZOkdHIyezj6oZi3BpiHHsGuNuOIWZi8xrj/ANdBx7utPqumKQKxs8yHJS8xs4B1ariDoqYfS6/BJB4iVff4WqtAfTdBgTTnmLkFdm0Iq3ufhtL1CSpQSS/PNnnmIdixLXhwBsfhOysZBlji8iDDruJ4HJK7uUE9w0fqb6OMYJX9oDRAAHAgJJJLM8opgJzWJ4apWtQDGNUhSSQkEIwkkhAoShFEoSBKUkkICkUQjCEkT2ArMxeGGuY/D/0tchR16Advv1Voui+OfVnLVsMC6COqrOwppHVT+i1m4QtJHMn3uI7RCVSnYraz24Z1X9Mr/fSLFvmqOYYx1UgbNFz0V7EUQeFFh6DS4DeD9CLqVR1Qhij84ouZbR7LpsPS0tA5VDK8LMO4/wAe/fyWmVjN/R4vOz+5KkBEBCE4BUOAeEkEkASmlGUEAkkoRQEYCemhGUAigiggCkmkooBwRKaCjKACKKSAITpTEUJClKCKEFPHNgh48neXH53VGtVnYTJhbDhIVCrgby0wfzccq8WjpxZEvJl4mi0Ak2Tcmy4udLvlEH/lvb2utZmXz85kbxsCr4Cs5m8+Y1DpEUIEJySyPPGwiAikgAUJRQKAbKc0pkpBASJIJICNBFJAAFFJJCQlJJJCAohJJAEIJJIBSikkpAUkkkAkCkkoDAiEklIClKSSgClJJJABMeUkkCISVIwopKQPSKSSA//Z"/>
          <p:cNvSpPr>
            <a:spLocks noChangeAspect="1" noChangeArrowheads="1"/>
          </p:cNvSpPr>
          <p:nvPr/>
        </p:nvSpPr>
        <p:spPr bwMode="auto">
          <a:xfrm>
            <a:off x="155575" y="-1790700"/>
            <a:ext cx="3619500" cy="37433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30728" name="Picture 8" descr="http://farm4.staticflickr.com/3256/2825069064_11af21723b_o.jpg"/>
          <p:cNvPicPr>
            <a:picLocks noChangeAspect="1" noChangeArrowheads="1"/>
          </p:cNvPicPr>
          <p:nvPr/>
        </p:nvPicPr>
        <p:blipFill rotWithShape="1">
          <a:blip r:embed="rId3" cstate="print"/>
          <a:srcRect l="17327" t="27634" r="2517" b="12734"/>
          <a:stretch/>
        </p:blipFill>
        <p:spPr bwMode="auto">
          <a:xfrm rot="5400000">
            <a:off x="93145" y="3325834"/>
            <a:ext cx="3157435" cy="2429328"/>
          </a:xfrm>
          <a:prstGeom prst="rect">
            <a:avLst/>
          </a:prstGeom>
          <a:noFill/>
        </p:spPr>
      </p:pic>
      <p:pic>
        <p:nvPicPr>
          <p:cNvPr id="30730" name="Picture 10" descr="http://www.chsjournal.org/img/ImaginiCHSJ/2010/1/2010.1.06_008.jpg"/>
          <p:cNvPicPr>
            <a:picLocks noChangeAspect="1" noChangeArrowheads="1"/>
          </p:cNvPicPr>
          <p:nvPr/>
        </p:nvPicPr>
        <p:blipFill>
          <a:blip r:embed="rId4" cstate="print"/>
          <a:srcRect l="3048" t="4086" r="5501" b="1926"/>
          <a:stretch>
            <a:fillRect/>
          </a:stretch>
        </p:blipFill>
        <p:spPr bwMode="auto">
          <a:xfrm rot="5400000">
            <a:off x="5284854" y="3330148"/>
            <a:ext cx="3157435" cy="2420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77422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3"/>
          <p:cNvSpPr>
            <a:spLocks noGrp="1"/>
          </p:cNvSpPr>
          <p:nvPr>
            <p:ph type="title"/>
          </p:nvPr>
        </p:nvSpPr>
        <p:spPr>
          <a:xfrm>
            <a:off x="158824" y="-18256"/>
            <a:ext cx="8229600" cy="1143000"/>
          </a:xfrm>
        </p:spPr>
        <p:txBody>
          <a:bodyPr/>
          <a:lstStyle/>
          <a:p>
            <a:r>
              <a:rPr lang="en-US" dirty="0">
                <a:latin typeface="Calibri" pitchFamily="34" charset="0"/>
              </a:rPr>
              <a:t>CIN and SIL</a:t>
            </a:r>
          </a:p>
        </p:txBody>
      </p:sp>
      <p:pic>
        <p:nvPicPr>
          <p:cNvPr id="19459" name="Picture 2" descr="http://medcell.med.yale.edu/systems_cell_biology/epithelium/images/cin.jpg"/>
          <p:cNvPicPr>
            <a:picLocks noChangeAspect="1" noChangeArrowheads="1"/>
          </p:cNvPicPr>
          <p:nvPr/>
        </p:nvPicPr>
        <p:blipFill>
          <a:blip r:embed="rId2"/>
          <a:srcRect l="20885" t="52309" r="52733"/>
          <a:stretch>
            <a:fillRect/>
          </a:stretch>
        </p:blipFill>
        <p:spPr bwMode="auto">
          <a:xfrm>
            <a:off x="4454281" y="1817143"/>
            <a:ext cx="2281620" cy="2947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 descr="http://medcell.med.yale.edu/systems_cell_biology/epithelium/images/cin.jpg"/>
          <p:cNvPicPr>
            <a:picLocks noChangeAspect="1" noChangeArrowheads="1"/>
          </p:cNvPicPr>
          <p:nvPr/>
        </p:nvPicPr>
        <p:blipFill rotWithShape="1">
          <a:blip r:embed="rId2"/>
          <a:srcRect l="47121" t="4428" r="27939" b="50426"/>
          <a:stretch/>
        </p:blipFill>
        <p:spPr bwMode="auto">
          <a:xfrm>
            <a:off x="2266013" y="1772816"/>
            <a:ext cx="2305987" cy="2981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9" name="TextBox 6"/>
          <p:cNvSpPr txBox="1">
            <a:spLocks noChangeArrowheads="1"/>
          </p:cNvSpPr>
          <p:nvPr/>
        </p:nvSpPr>
        <p:spPr bwMode="auto">
          <a:xfrm>
            <a:off x="3352800" y="1676400"/>
            <a:ext cx="1143000" cy="3698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19462" name="Picture 4" descr="http://medcell.med.yale.edu/systems_cell_biology/epithelium/images/cin.jpg"/>
          <p:cNvPicPr>
            <a:picLocks noChangeAspect="1" noChangeArrowheads="1"/>
          </p:cNvPicPr>
          <p:nvPr/>
        </p:nvPicPr>
        <p:blipFill>
          <a:blip r:embed="rId2"/>
          <a:srcRect l="21985" r="52878" b="50427"/>
          <a:stretch>
            <a:fillRect/>
          </a:stretch>
        </p:blipFill>
        <p:spPr bwMode="auto">
          <a:xfrm>
            <a:off x="85955" y="1803807"/>
            <a:ext cx="2094075" cy="2950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3" name="Picture 2" descr="http://medcell.med.yale.edu/systems_cell_biology/epithelium/images/cin.jpg"/>
          <p:cNvPicPr>
            <a:picLocks noChangeAspect="1" noChangeArrowheads="1"/>
          </p:cNvPicPr>
          <p:nvPr/>
        </p:nvPicPr>
        <p:blipFill>
          <a:blip r:embed="rId2"/>
          <a:srcRect l="47267" t="52309" r="26350"/>
          <a:stretch>
            <a:fillRect/>
          </a:stretch>
        </p:blipFill>
        <p:spPr bwMode="auto">
          <a:xfrm>
            <a:off x="6839538" y="1836187"/>
            <a:ext cx="2259376" cy="2918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2" name="TextBox 9"/>
          <p:cNvSpPr txBox="1">
            <a:spLocks noChangeArrowheads="1"/>
          </p:cNvSpPr>
          <p:nvPr/>
        </p:nvSpPr>
        <p:spPr bwMode="auto">
          <a:xfrm>
            <a:off x="3581400" y="1676400"/>
            <a:ext cx="914400" cy="3698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19465" name="Picture 6" descr="http://www.medpath.info/MainContent/Neoplasia/246.GIF"/>
          <p:cNvPicPr>
            <a:picLocks noChangeAspect="1" noChangeArrowheads="1"/>
          </p:cNvPicPr>
          <p:nvPr/>
        </p:nvPicPr>
        <p:blipFill>
          <a:blip r:embed="rId3"/>
          <a:srcRect l="7692" r="7692" b="5273"/>
          <a:stretch>
            <a:fillRect/>
          </a:stretch>
        </p:blipFill>
        <p:spPr bwMode="auto">
          <a:xfrm>
            <a:off x="6883434" y="4864410"/>
            <a:ext cx="2171583" cy="1678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6" name="Picture 11" descr="http://classconnection.s3.amazonaws.com/785/flashcards/2148785/jpg/normal_pap1351366943302.jpg"/>
          <p:cNvPicPr>
            <a:picLocks noChangeAspect="1" noChangeArrowheads="1"/>
          </p:cNvPicPr>
          <p:nvPr/>
        </p:nvPicPr>
        <p:blipFill rotWithShape="1">
          <a:blip r:embed="rId4"/>
          <a:srcRect l="24070" t="28352" r="5862" b="-515"/>
          <a:stretch/>
        </p:blipFill>
        <p:spPr bwMode="auto">
          <a:xfrm>
            <a:off x="107503" y="4876799"/>
            <a:ext cx="2232249" cy="172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7" name="Picture 13" descr="http://farm4.static.flickr.com/3256/2825069064_ab29d07512.jpg"/>
          <p:cNvPicPr>
            <a:picLocks noChangeAspect="1" noChangeArrowheads="1"/>
          </p:cNvPicPr>
          <p:nvPr/>
        </p:nvPicPr>
        <p:blipFill rotWithShape="1">
          <a:blip r:embed="rId5"/>
          <a:srcRect l="15831" t="30220" r="-2774" b="-972"/>
          <a:stretch/>
        </p:blipFill>
        <p:spPr bwMode="auto">
          <a:xfrm>
            <a:off x="2493353" y="4910824"/>
            <a:ext cx="2002447" cy="1686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8" name="Picture 15" descr="http://farm3.static.flickr.com/2557/4072516689_9d0c4fca05.jpg"/>
          <p:cNvPicPr>
            <a:picLocks noChangeAspect="1" noChangeArrowheads="1"/>
          </p:cNvPicPr>
          <p:nvPr/>
        </p:nvPicPr>
        <p:blipFill rotWithShape="1">
          <a:blip r:embed="rId6"/>
          <a:srcRect l="24209" b="16526"/>
          <a:stretch/>
        </p:blipFill>
        <p:spPr bwMode="auto">
          <a:xfrm>
            <a:off x="4672905" y="4828647"/>
            <a:ext cx="2163900" cy="1791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975590" y="1437488"/>
            <a:ext cx="6786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                           CIN I                        CIN II                              CIN III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03666" y="6494514"/>
            <a:ext cx="15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PAP smears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71800" y="1012554"/>
            <a:ext cx="498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LSIL                                          HSIL</a:t>
            </a:r>
          </a:p>
        </p:txBody>
      </p:sp>
      <p:cxnSp>
        <p:nvCxnSpPr>
          <p:cNvPr id="3" name="Straight Connector 2"/>
          <p:cNvCxnSpPr>
            <a:endCxn id="26632" idx="3"/>
          </p:cNvCxnSpPr>
          <p:nvPr/>
        </p:nvCxnSpPr>
        <p:spPr>
          <a:xfrm>
            <a:off x="4495800" y="1104888"/>
            <a:ext cx="0" cy="756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996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AU" dirty="0"/>
              <a:t>Cervical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472608"/>
          </a:xfrm>
        </p:spPr>
        <p:txBody>
          <a:bodyPr>
            <a:normAutofit/>
          </a:bodyPr>
          <a:lstStyle/>
          <a:p>
            <a:r>
              <a:rPr lang="en-AU" b="1" dirty="0" err="1"/>
              <a:t>Squamous</a:t>
            </a:r>
            <a:r>
              <a:rPr lang="en-AU" b="1" dirty="0"/>
              <a:t> cell carcinoma (SCC)</a:t>
            </a:r>
          </a:p>
          <a:p>
            <a:pPr>
              <a:buNone/>
            </a:pPr>
            <a:r>
              <a:rPr lang="en-AU" dirty="0"/>
              <a:t>		Most common histological type</a:t>
            </a:r>
          </a:p>
          <a:p>
            <a:pPr>
              <a:buNone/>
            </a:pPr>
            <a:r>
              <a:rPr lang="en-AU" dirty="0"/>
              <a:t>		HSIL - immediate precursor</a:t>
            </a:r>
          </a:p>
          <a:p>
            <a:r>
              <a:rPr lang="en-AU" dirty="0" err="1"/>
              <a:t>Adenocarcinoma</a:t>
            </a:r>
            <a:endParaRPr lang="en-AU" dirty="0"/>
          </a:p>
          <a:p>
            <a:pPr>
              <a:buNone/>
            </a:pPr>
            <a:r>
              <a:rPr lang="en-AU" dirty="0"/>
              <a:t>		Develop from </a:t>
            </a:r>
            <a:r>
              <a:rPr lang="en-AU" dirty="0" err="1"/>
              <a:t>adenocarcinoma</a:t>
            </a:r>
            <a:r>
              <a:rPr lang="en-AU" dirty="0"/>
              <a:t> </a:t>
            </a:r>
            <a:r>
              <a:rPr lang="en-AU" dirty="0" err="1"/>
              <a:t>insitu</a:t>
            </a:r>
            <a:endParaRPr lang="en-AU" dirty="0"/>
          </a:p>
          <a:p>
            <a:r>
              <a:rPr lang="en-AU" dirty="0"/>
              <a:t>Others </a:t>
            </a:r>
          </a:p>
          <a:p>
            <a:pPr>
              <a:buNone/>
            </a:pPr>
            <a:r>
              <a:rPr lang="en-AU" dirty="0"/>
              <a:t>	</a:t>
            </a:r>
            <a:r>
              <a:rPr lang="en-AU" dirty="0" err="1"/>
              <a:t>Adenosquamous</a:t>
            </a:r>
            <a:r>
              <a:rPr lang="en-AU" dirty="0"/>
              <a:t> carcinoma</a:t>
            </a:r>
          </a:p>
          <a:p>
            <a:pPr>
              <a:buNone/>
            </a:pPr>
            <a:r>
              <a:rPr lang="en-AU" dirty="0"/>
              <a:t>	</a:t>
            </a:r>
            <a:r>
              <a:rPr lang="en-AU" dirty="0" err="1"/>
              <a:t>Neuroendocrine</a:t>
            </a:r>
            <a:r>
              <a:rPr lang="en-AU" dirty="0"/>
              <a:t> carcinoma</a:t>
            </a:r>
          </a:p>
          <a:p>
            <a:pPr>
              <a:buNone/>
            </a:pPr>
            <a:r>
              <a:rPr lang="en-AU" dirty="0">
                <a:solidFill>
                  <a:srgbClr val="0070C0"/>
                </a:solidFill>
              </a:rPr>
              <a:t>All are caused by high oncogenic risk HPVs</a:t>
            </a:r>
          </a:p>
          <a:p>
            <a:endParaRPr lang="en-AU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rmAutofit/>
          </a:bodyPr>
          <a:lstStyle/>
          <a:p>
            <a:r>
              <a:rPr lang="en-AU" dirty="0"/>
              <a:t>Risk factors for cervical carcinoma</a:t>
            </a:r>
            <a:endParaRPr lang="en-US" dirty="0"/>
          </a:p>
        </p:txBody>
      </p:sp>
      <p:sp>
        <p:nvSpPr>
          <p:cNvPr id="10242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452596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AU" dirty="0"/>
              <a:t>		M</a:t>
            </a:r>
            <a:r>
              <a:rPr lang="en-AU" sz="2600" dirty="0"/>
              <a:t>ultiple sexual partners</a:t>
            </a:r>
          </a:p>
          <a:p>
            <a:pPr>
              <a:buFont typeface="Arial" panose="020B0604020202020204" pitchFamily="34" charset="0"/>
              <a:buNone/>
            </a:pPr>
            <a:r>
              <a:rPr lang="en-AU" sz="2600" dirty="0"/>
              <a:t>		Male partner with multiple sexual partners</a:t>
            </a:r>
          </a:p>
          <a:p>
            <a:pPr>
              <a:buFont typeface="Arial" panose="020B0604020202020204" pitchFamily="34" charset="0"/>
              <a:buNone/>
            </a:pPr>
            <a:r>
              <a:rPr lang="en-AU" sz="2600" dirty="0"/>
              <a:t>		Young age at first intercourse</a:t>
            </a:r>
          </a:p>
          <a:p>
            <a:pPr>
              <a:buFont typeface="Arial" panose="020B0604020202020204" pitchFamily="34" charset="0"/>
              <a:buNone/>
            </a:pPr>
            <a:r>
              <a:rPr lang="en-AU" sz="2600" dirty="0"/>
              <a:t>		High parity</a:t>
            </a:r>
          </a:p>
          <a:p>
            <a:pPr>
              <a:buFont typeface="Arial" panose="020B0604020202020204" pitchFamily="34" charset="0"/>
              <a:buNone/>
            </a:pPr>
            <a:r>
              <a:rPr lang="en-AU" sz="2600" dirty="0"/>
              <a:t>		Persistent infection with high oncogenic risk HPVs</a:t>
            </a:r>
          </a:p>
          <a:p>
            <a:pPr>
              <a:buFont typeface="Arial" panose="020B0604020202020204" pitchFamily="34" charset="0"/>
              <a:buNone/>
            </a:pPr>
            <a:r>
              <a:rPr lang="en-AU" sz="2600" dirty="0"/>
              <a:t>		</a:t>
            </a:r>
            <a:r>
              <a:rPr lang="en-AU" sz="2600" dirty="0" err="1"/>
              <a:t>Immunosupppression</a:t>
            </a:r>
            <a:endParaRPr lang="en-AU" sz="2600" dirty="0"/>
          </a:p>
          <a:p>
            <a:pPr>
              <a:buFont typeface="Arial" panose="020B0604020202020204" pitchFamily="34" charset="0"/>
              <a:buNone/>
            </a:pPr>
            <a:r>
              <a:rPr lang="en-AU" sz="2600" dirty="0"/>
              <a:t>		Certain HLA subtypes</a:t>
            </a:r>
          </a:p>
          <a:p>
            <a:pPr>
              <a:buFont typeface="Arial" panose="020B0604020202020204" pitchFamily="34" charset="0"/>
              <a:buNone/>
            </a:pPr>
            <a:r>
              <a:rPr lang="en-AU" sz="2600" dirty="0"/>
              <a:t>		Oral contraceptives - increase the risk</a:t>
            </a:r>
          </a:p>
          <a:p>
            <a:pPr>
              <a:buFont typeface="Arial" panose="020B0604020202020204" pitchFamily="34" charset="0"/>
              <a:buNone/>
            </a:pPr>
            <a:r>
              <a:rPr lang="en-AU" sz="2600" dirty="0"/>
              <a:t>		Use of nicotine – An important co-factor </a:t>
            </a:r>
          </a:p>
          <a:p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023824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AU" dirty="0"/>
              <a:t>Cervical SCC - Macroscopy</a:t>
            </a:r>
          </a:p>
        </p:txBody>
      </p:sp>
      <p:pic>
        <p:nvPicPr>
          <p:cNvPr id="34820" name="Picture 4" descr="http://www.webpathology.com/slides/slides/Cervix_SquamousCellCA2.jpg"/>
          <p:cNvPicPr>
            <a:picLocks noChangeAspect="1" noChangeArrowheads="1"/>
          </p:cNvPicPr>
          <p:nvPr/>
        </p:nvPicPr>
        <p:blipFill>
          <a:blip r:embed="rId2" cstate="print"/>
          <a:srcRect l="24480" r="13601" b="3818"/>
          <a:stretch>
            <a:fillRect/>
          </a:stretch>
        </p:blipFill>
        <p:spPr bwMode="auto">
          <a:xfrm>
            <a:off x="179512" y="1277567"/>
            <a:ext cx="3888432" cy="4521432"/>
          </a:xfrm>
          <a:prstGeom prst="rect">
            <a:avLst/>
          </a:prstGeom>
          <a:noFill/>
        </p:spPr>
      </p:pic>
      <p:pic>
        <p:nvPicPr>
          <p:cNvPr id="34824" name="Picture 8" descr="http://library.med.utah.edu/WebPath/jpeg4/FEM012.jpg"/>
          <p:cNvPicPr>
            <a:picLocks noChangeAspect="1" noChangeArrowheads="1"/>
          </p:cNvPicPr>
          <p:nvPr/>
        </p:nvPicPr>
        <p:blipFill>
          <a:blip r:embed="rId3" cstate="print"/>
          <a:srcRect l="24000" t="4582" r="29501" b="19819"/>
          <a:stretch>
            <a:fillRect/>
          </a:stretch>
        </p:blipFill>
        <p:spPr bwMode="auto">
          <a:xfrm>
            <a:off x="4541352" y="1265902"/>
            <a:ext cx="4238971" cy="4512453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441088" y="6045420"/>
            <a:ext cx="4084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Fungating</a:t>
            </a:r>
            <a:r>
              <a:rPr lang="en-US" sz="2400" dirty="0"/>
              <a:t>/ </a:t>
            </a:r>
            <a:r>
              <a:rPr lang="en-US" sz="2400" dirty="0" err="1"/>
              <a:t>exophytic</a:t>
            </a:r>
            <a:r>
              <a:rPr lang="en-US" sz="2400" dirty="0"/>
              <a:t> growth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36096" y="6045420"/>
            <a:ext cx="4084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Ulcerative  growth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AU" dirty="0"/>
              <a:t>Cervical SCC - Macroscopy 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79512" y="1268760"/>
            <a:ext cx="8507288" cy="485740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AU" dirty="0"/>
              <a:t>Infiltrative type of tumour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AU" dirty="0"/>
              <a:t>Cut surface</a:t>
            </a:r>
          </a:p>
          <a:p>
            <a:pPr>
              <a:lnSpc>
                <a:spcPct val="150000"/>
              </a:lnSpc>
              <a:buNone/>
            </a:pPr>
            <a:r>
              <a:rPr lang="en-AU" dirty="0"/>
              <a:t>	- Solid, fleshy and </a:t>
            </a:r>
          </a:p>
          <a:p>
            <a:pPr>
              <a:lnSpc>
                <a:spcPct val="150000"/>
              </a:lnSpc>
              <a:buNone/>
            </a:pPr>
            <a:r>
              <a:rPr lang="en-AU" dirty="0"/>
              <a:t>      friable tumour  </a:t>
            </a:r>
          </a:p>
          <a:p>
            <a:pPr>
              <a:lnSpc>
                <a:spcPct val="150000"/>
              </a:lnSpc>
              <a:buNone/>
            </a:pPr>
            <a:r>
              <a:rPr lang="en-AU" dirty="0"/>
              <a:t>	- Necrosis and</a:t>
            </a:r>
          </a:p>
          <a:p>
            <a:pPr>
              <a:lnSpc>
                <a:spcPct val="150000"/>
              </a:lnSpc>
              <a:buNone/>
            </a:pPr>
            <a:r>
              <a:rPr lang="en-AU" dirty="0"/>
              <a:t>	- Haemorrhage</a:t>
            </a:r>
          </a:p>
        </p:txBody>
      </p:sp>
      <p:pic>
        <p:nvPicPr>
          <p:cNvPr id="5" name="Picture 6" descr="http://library.med.utah.edu/WebPath/jpeg4/FEM014.jpg"/>
          <p:cNvPicPr>
            <a:picLocks noChangeAspect="1" noChangeArrowheads="1"/>
          </p:cNvPicPr>
          <p:nvPr/>
        </p:nvPicPr>
        <p:blipFill>
          <a:blip r:embed="rId2" cstate="print"/>
          <a:srcRect l="16500" r="22001" b="12947"/>
          <a:stretch>
            <a:fillRect/>
          </a:stretch>
        </p:blipFill>
        <p:spPr bwMode="auto">
          <a:xfrm>
            <a:off x="4416635" y="1988841"/>
            <a:ext cx="4727365" cy="48691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 descr="http://upload.wikimedia.org/wikipedia/commons/b/b6/Cervix_Uteri_Normal_Squamocolumnar_Junction_%284796821432%2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2" t="20124" r="12177" b="29009"/>
          <a:stretch/>
        </p:blipFill>
        <p:spPr bwMode="auto">
          <a:xfrm>
            <a:off x="1208604" y="1651726"/>
            <a:ext cx="6790574" cy="2929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79712" y="1916832"/>
            <a:ext cx="291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Squamous epithelium</a:t>
            </a:r>
          </a:p>
        </p:txBody>
      </p:sp>
      <p:sp>
        <p:nvSpPr>
          <p:cNvPr id="8" name="TextBox 7"/>
          <p:cNvSpPr txBox="1"/>
          <p:nvPr/>
        </p:nvSpPr>
        <p:spPr>
          <a:xfrm flipH="1">
            <a:off x="5205048" y="1916832"/>
            <a:ext cx="2895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Columnar epithelium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70093" y="3889718"/>
            <a:ext cx="3347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Squamo- columnar junction</a:t>
            </a:r>
          </a:p>
        </p:txBody>
      </p:sp>
      <p:sp>
        <p:nvSpPr>
          <p:cNvPr id="6" name="Up Arrow 5"/>
          <p:cNvSpPr/>
          <p:nvPr/>
        </p:nvSpPr>
        <p:spPr>
          <a:xfrm>
            <a:off x="4587321" y="2983318"/>
            <a:ext cx="484632" cy="9784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5077" y="4616576"/>
            <a:ext cx="8964488" cy="2201633"/>
          </a:xfrm>
        </p:spPr>
        <p:txBody>
          <a:bodyPr>
            <a:normAutofit lnSpcReduction="10000"/>
          </a:bodyPr>
          <a:lstStyle/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/>
              <a:t>Location of </a:t>
            </a:r>
            <a:r>
              <a:rPr lang="en-US" b="1" dirty="0" err="1"/>
              <a:t>squamo</a:t>
            </a:r>
            <a:r>
              <a:rPr lang="en-US" b="1" dirty="0"/>
              <a:t>-columnar junction </a:t>
            </a:r>
            <a:r>
              <a:rPr lang="en-US" dirty="0"/>
              <a:t>in relation to the external </a:t>
            </a:r>
            <a:r>
              <a:rPr lang="en-US" dirty="0" err="1"/>
              <a:t>os</a:t>
            </a:r>
            <a:r>
              <a:rPr lang="en-US" dirty="0"/>
              <a:t> varies with  the age, menstrual status, pregnancy and with OCP   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1498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Squamo</a:t>
            </a:r>
            <a:r>
              <a:rPr lang="en-US" dirty="0"/>
              <a:t>-columnar transformation zone </a:t>
            </a:r>
            <a:br>
              <a:rPr lang="en-US" dirty="0"/>
            </a:br>
            <a:r>
              <a:rPr lang="en-US" dirty="0"/>
              <a:t>of the cervix</a:t>
            </a:r>
          </a:p>
        </p:txBody>
      </p:sp>
    </p:spTree>
    <p:extLst>
      <p:ext uri="{BB962C8B-B14F-4D97-AF65-F5344CB8AC3E}">
        <p14:creationId xmlns:p14="http://schemas.microsoft.com/office/powerpoint/2010/main" val="5034988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549" y="0"/>
            <a:ext cx="8229600" cy="1143000"/>
          </a:xfrm>
        </p:spPr>
        <p:txBody>
          <a:bodyPr/>
          <a:lstStyle/>
          <a:p>
            <a:r>
              <a:rPr lang="en-AU" dirty="0"/>
              <a:t>Cervical SCC - Microscopy</a:t>
            </a:r>
          </a:p>
        </p:txBody>
      </p:sp>
      <p:pic>
        <p:nvPicPr>
          <p:cNvPr id="37890" name="Picture 2" descr="http://library.med.utah.edu/WebPath/jpeg4/FEM0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985119"/>
            <a:ext cx="7963926" cy="5214474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432610" y="6334780"/>
            <a:ext cx="6811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Ketatinizing/ well differentiated SCC 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library.med.utah.edu/WebPath/jpeg4/FEM0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5" y="0"/>
            <a:ext cx="5052184" cy="3307977"/>
          </a:xfrm>
          <a:prstGeom prst="rect">
            <a:avLst/>
          </a:prstGeom>
          <a:noFill/>
        </p:spPr>
      </p:pic>
      <p:pic>
        <p:nvPicPr>
          <p:cNvPr id="2050" name="Picture 2" descr="2 Moderately differentiated squamous cell carcinoma showing vesicular nuclei and keratin eddies (H&amp;E)Â 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5" y="2276872"/>
            <a:ext cx="4824536" cy="3042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poorly differentiated squamous cell carcinom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779" y="3796756"/>
            <a:ext cx="4091221" cy="307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220072" y="116632"/>
            <a:ext cx="2399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Well differentiated SCC </a:t>
            </a:r>
          </a:p>
        </p:txBody>
      </p:sp>
      <p:sp>
        <p:nvSpPr>
          <p:cNvPr id="7" name="Rectangle 6"/>
          <p:cNvSpPr/>
          <p:nvPr/>
        </p:nvSpPr>
        <p:spPr>
          <a:xfrm>
            <a:off x="22349" y="5302003"/>
            <a:ext cx="3055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Moderately differentiated SCC </a:t>
            </a:r>
          </a:p>
        </p:txBody>
      </p:sp>
      <p:sp>
        <p:nvSpPr>
          <p:cNvPr id="8" name="Rectangle 7"/>
          <p:cNvSpPr/>
          <p:nvPr/>
        </p:nvSpPr>
        <p:spPr>
          <a:xfrm>
            <a:off x="2347806" y="6300028"/>
            <a:ext cx="2584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Poorly differentiated SCC </a:t>
            </a:r>
          </a:p>
        </p:txBody>
      </p:sp>
    </p:spTree>
    <p:extLst>
      <p:ext uri="{BB962C8B-B14F-4D97-AF65-F5344CB8AC3E}">
        <p14:creationId xmlns:p14="http://schemas.microsoft.com/office/powerpoint/2010/main" val="1908150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2"/>
          <p:cNvSpPr>
            <a:spLocks noGrp="1"/>
          </p:cNvSpPr>
          <p:nvPr>
            <p:ph type="title"/>
          </p:nvPr>
        </p:nvSpPr>
        <p:spPr>
          <a:xfrm>
            <a:off x="457200" y="7430"/>
            <a:ext cx="8229600" cy="1143000"/>
          </a:xfrm>
        </p:spPr>
        <p:txBody>
          <a:bodyPr/>
          <a:lstStyle/>
          <a:p>
            <a:r>
              <a:rPr lang="en-US" dirty="0">
                <a:latin typeface="Calibri" pitchFamily="34" charset="0"/>
              </a:rPr>
              <a:t>Cervix - SCC</a:t>
            </a:r>
          </a:p>
        </p:txBody>
      </p:sp>
      <p:sp>
        <p:nvSpPr>
          <p:cNvPr id="32771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980728"/>
            <a:ext cx="8229600" cy="535785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800" dirty="0">
                <a:latin typeface="Calibri" pitchFamily="34" charset="0"/>
              </a:rPr>
              <a:t>Spread and metastasis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800" dirty="0">
                <a:latin typeface="Calibri" pitchFamily="34" charset="0"/>
              </a:rPr>
              <a:t>Direct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800" dirty="0">
                <a:latin typeface="Calibri" pitchFamily="34" charset="0"/>
              </a:rPr>
              <a:t>	Vagina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800" dirty="0">
                <a:latin typeface="Calibri" pitchFamily="34" charset="0"/>
              </a:rPr>
              <a:t>	</a:t>
            </a:r>
            <a:r>
              <a:rPr lang="en-US" sz="2800" dirty="0" err="1">
                <a:latin typeface="Calibri" pitchFamily="34" charset="0"/>
              </a:rPr>
              <a:t>Endometrium</a:t>
            </a:r>
            <a:r>
              <a:rPr lang="en-US" sz="2800" dirty="0">
                <a:latin typeface="Calibri" pitchFamily="34" charset="0"/>
              </a:rPr>
              <a:t> and </a:t>
            </a:r>
            <a:r>
              <a:rPr lang="en-US" sz="2800" dirty="0" err="1">
                <a:latin typeface="Calibri" pitchFamily="34" charset="0"/>
              </a:rPr>
              <a:t>myometrium</a:t>
            </a:r>
            <a:endParaRPr lang="en-US" sz="2800" dirty="0">
              <a:latin typeface="Calibri" pitchFamily="34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800" dirty="0">
                <a:latin typeface="Calibri" pitchFamily="34" charset="0"/>
              </a:rPr>
              <a:t>	</a:t>
            </a:r>
            <a:r>
              <a:rPr lang="en-US" sz="2800" dirty="0" err="1">
                <a:latin typeface="Calibri" pitchFamily="34" charset="0"/>
              </a:rPr>
              <a:t>Parametrium</a:t>
            </a:r>
            <a:endParaRPr lang="en-US" sz="2800" dirty="0">
              <a:latin typeface="Calibri" pitchFamily="34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800" dirty="0">
                <a:latin typeface="Calibri" pitchFamily="34" charset="0"/>
              </a:rPr>
              <a:t>	Adjoining structures - lower </a:t>
            </a:r>
            <a:r>
              <a:rPr lang="en-US" sz="2800" dirty="0" err="1">
                <a:latin typeface="Calibri" pitchFamily="34" charset="0"/>
              </a:rPr>
              <a:t>ureter</a:t>
            </a:r>
            <a:r>
              <a:rPr lang="en-US" sz="2800" dirty="0">
                <a:latin typeface="Calibri" pitchFamily="34" charset="0"/>
              </a:rPr>
              <a:t>, bladder , rectum                                   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2800" dirty="0">
              <a:latin typeface="Calibri" pitchFamily="34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800" dirty="0">
                <a:latin typeface="Calibri" pitchFamily="34" charset="0"/>
              </a:rPr>
              <a:t>Lymphatic</a:t>
            </a:r>
            <a:r>
              <a:rPr lang="en-US" sz="2800" b="1" dirty="0">
                <a:latin typeface="Calibri" pitchFamily="34" charset="0"/>
              </a:rPr>
              <a:t> </a:t>
            </a:r>
            <a:r>
              <a:rPr lang="en-US" sz="2800" dirty="0">
                <a:latin typeface="Calibri" pitchFamily="34" charset="0"/>
              </a:rPr>
              <a:t>- </a:t>
            </a:r>
            <a:r>
              <a:rPr lang="en-US" sz="2800" dirty="0" err="1">
                <a:latin typeface="Calibri" pitchFamily="34" charset="0"/>
              </a:rPr>
              <a:t>Paracervical</a:t>
            </a:r>
            <a:r>
              <a:rPr lang="en-US" sz="2800" dirty="0">
                <a:latin typeface="Calibri" pitchFamily="34" charset="0"/>
              </a:rPr>
              <a:t> and external iliac nodes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2800" dirty="0">
              <a:latin typeface="Calibri" pitchFamily="34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800" dirty="0" err="1">
                <a:latin typeface="Calibri" pitchFamily="34" charset="0"/>
              </a:rPr>
              <a:t>Haematogenous</a:t>
            </a:r>
            <a:r>
              <a:rPr lang="en-US" sz="2800" dirty="0">
                <a:latin typeface="Calibri" pitchFamily="34" charset="0"/>
              </a:rPr>
              <a:t> – Lung, bones etc.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800" dirty="0"/>
              <a:t>              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1143000"/>
          </a:xfrm>
        </p:spPr>
        <p:txBody>
          <a:bodyPr>
            <a:noAutofit/>
          </a:bodyPr>
          <a:lstStyle/>
          <a:p>
            <a:r>
              <a:rPr lang="en-US" sz="3800" dirty="0"/>
              <a:t>Lower female genital tract </a:t>
            </a:r>
            <a:br>
              <a:rPr lang="en-US" sz="3800" dirty="0"/>
            </a:br>
            <a:r>
              <a:rPr lang="en-US" sz="3800" dirty="0"/>
              <a:t> Inflammatory conditions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8686800" cy="5877272"/>
          </a:xfrm>
        </p:spPr>
        <p:txBody>
          <a:bodyPr>
            <a:normAutofit/>
          </a:bodyPr>
          <a:lstStyle/>
          <a:p>
            <a:r>
              <a:rPr lang="en-US" dirty="0" err="1"/>
              <a:t>Oestrogen</a:t>
            </a:r>
            <a:r>
              <a:rPr lang="en-US" dirty="0"/>
              <a:t> maturates the squamous epithelium of the cervix and vagina with formation of  intracellular glycogen </a:t>
            </a:r>
          </a:p>
          <a:p>
            <a:r>
              <a:rPr lang="en-US" dirty="0"/>
              <a:t>When these cells are shed into vagina , provides a medium for bacterial growth</a:t>
            </a:r>
          </a:p>
          <a:p>
            <a:r>
              <a:rPr lang="en-US" dirty="0"/>
              <a:t>Lactobacilli dominate the normal vaginal flora</a:t>
            </a:r>
          </a:p>
          <a:p>
            <a:pPr marL="0" indent="0">
              <a:buNone/>
            </a:pPr>
            <a:r>
              <a:rPr lang="en-US" dirty="0"/>
              <a:t>    - Produce lactic acid and suppress the growth of </a:t>
            </a:r>
          </a:p>
          <a:p>
            <a:pPr marL="0" indent="0">
              <a:buNone/>
            </a:pPr>
            <a:r>
              <a:rPr lang="en-US" dirty="0"/>
              <a:t>       pathogenic organisms</a:t>
            </a:r>
          </a:p>
          <a:p>
            <a:pPr marL="0" indent="0">
              <a:buNone/>
            </a:pPr>
            <a:r>
              <a:rPr lang="en-US" dirty="0"/>
              <a:t>    - At low pH, produce H</a:t>
            </a:r>
            <a:r>
              <a:rPr lang="en-US" sz="2200" dirty="0"/>
              <a:t>2</a:t>
            </a:r>
            <a:r>
              <a:rPr lang="en-US" dirty="0"/>
              <a:t>O</a:t>
            </a:r>
            <a:r>
              <a:rPr lang="en-US" sz="2200" dirty="0"/>
              <a:t>2</a:t>
            </a:r>
            <a:r>
              <a:rPr lang="en-US" dirty="0"/>
              <a:t> which is </a:t>
            </a:r>
            <a:r>
              <a:rPr lang="en-US" dirty="0" err="1"/>
              <a:t>bacteriotoxic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2042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8867328" cy="58772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Clinically insignificant mild inflammation is present in all women</a:t>
            </a:r>
          </a:p>
          <a:p>
            <a:pPr>
              <a:lnSpc>
                <a:spcPct val="150000"/>
              </a:lnSpc>
            </a:pPr>
            <a:r>
              <a:rPr lang="en-US" dirty="0"/>
              <a:t>Conditions that causes high vaginal pH,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i="1" dirty="0" err="1"/>
              <a:t>eg</a:t>
            </a:r>
            <a:r>
              <a:rPr lang="en-US" i="1" dirty="0"/>
              <a:t>. vaginal bleeding, sexual intercourse, antibiotics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decrease H</a:t>
            </a:r>
            <a:r>
              <a:rPr lang="en-US" sz="2400" dirty="0"/>
              <a:t>2</a:t>
            </a:r>
            <a:r>
              <a:rPr lang="en-US" dirty="0"/>
              <a:t>O</a:t>
            </a:r>
            <a:r>
              <a:rPr lang="en-US" sz="2400" dirty="0"/>
              <a:t>2</a:t>
            </a:r>
            <a:r>
              <a:rPr lang="en-US" dirty="0"/>
              <a:t> production by lactobacilli</a:t>
            </a:r>
          </a:p>
          <a:p>
            <a:pPr>
              <a:lnSpc>
                <a:spcPct val="150000"/>
              </a:lnSpc>
            </a:pPr>
            <a:r>
              <a:rPr lang="en-US" dirty="0"/>
              <a:t>Facilitate the growth of pathogenic bacteria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1143000"/>
          </a:xfrm>
        </p:spPr>
        <p:txBody>
          <a:bodyPr>
            <a:noAutofit/>
          </a:bodyPr>
          <a:lstStyle/>
          <a:p>
            <a:r>
              <a:rPr lang="en-US" sz="4000" dirty="0"/>
              <a:t>Lower female genital tract </a:t>
            </a:r>
            <a:br>
              <a:rPr lang="en-US" sz="4000" dirty="0"/>
            </a:br>
            <a:r>
              <a:rPr lang="en-US" sz="4000" dirty="0"/>
              <a:t>Inflammatory conditions</a:t>
            </a:r>
          </a:p>
        </p:txBody>
      </p:sp>
    </p:spTree>
    <p:extLst>
      <p:ext uri="{BB962C8B-B14F-4D97-AF65-F5344CB8AC3E}">
        <p14:creationId xmlns:p14="http://schemas.microsoft.com/office/powerpoint/2010/main" val="14778300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Lower female genital tract </a:t>
            </a:r>
            <a:br>
              <a:rPr lang="en-US" dirty="0"/>
            </a:br>
            <a:r>
              <a:rPr lang="en-US" dirty="0"/>
              <a:t>Inflammatory conditions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9301"/>
            <a:ext cx="9011344" cy="5390059"/>
          </a:xfrm>
        </p:spPr>
        <p:txBody>
          <a:bodyPr>
            <a:normAutofit fontScale="92500"/>
          </a:bodyPr>
          <a:lstStyle/>
          <a:p>
            <a:pPr>
              <a:lnSpc>
                <a:spcPct val="170000"/>
              </a:lnSpc>
            </a:pPr>
            <a:r>
              <a:rPr lang="en-US" dirty="0"/>
              <a:t>Tissue reaction patterns and the presence of organisms help to recognize the presence of infection</a:t>
            </a:r>
          </a:p>
          <a:p>
            <a:pPr>
              <a:lnSpc>
                <a:spcPct val="170000"/>
              </a:lnSpc>
            </a:pPr>
            <a:r>
              <a:rPr lang="en-US" dirty="0"/>
              <a:t>Lower genital tract infection may be associated with </a:t>
            </a:r>
          </a:p>
          <a:p>
            <a:pPr>
              <a:lnSpc>
                <a:spcPct val="170000"/>
              </a:lnSpc>
              <a:buFontTx/>
              <a:buChar char="-"/>
            </a:pPr>
            <a:r>
              <a:rPr lang="en-US" dirty="0"/>
              <a:t>Upper genital tract disease</a:t>
            </a:r>
          </a:p>
          <a:p>
            <a:pPr>
              <a:lnSpc>
                <a:spcPct val="170000"/>
              </a:lnSpc>
              <a:buFontTx/>
              <a:buChar char="-"/>
            </a:pPr>
            <a:r>
              <a:rPr lang="en-US" dirty="0"/>
              <a:t>Infections during pregnancy</a:t>
            </a:r>
          </a:p>
          <a:p>
            <a:pPr>
              <a:lnSpc>
                <a:spcPct val="170000"/>
              </a:lnSpc>
            </a:pPr>
            <a:r>
              <a:rPr lang="en-US" dirty="0"/>
              <a:t>May transmit sexually</a:t>
            </a:r>
          </a:p>
          <a:p>
            <a:pPr marL="0" indent="0">
              <a:lnSpc>
                <a:spcPct val="170000"/>
              </a:lnSpc>
              <a:buNone/>
            </a:pPr>
            <a:endParaRPr lang="en-US" dirty="0"/>
          </a:p>
          <a:p>
            <a:pPr>
              <a:lnSpc>
                <a:spcPct val="170000"/>
              </a:lnSpc>
            </a:pPr>
            <a:endParaRPr lang="en-US" dirty="0"/>
          </a:p>
          <a:p>
            <a:pPr marL="0" indent="0">
              <a:lnSpc>
                <a:spcPct val="170000"/>
              </a:lnSpc>
              <a:buNone/>
            </a:pPr>
            <a:endParaRPr lang="en-US" dirty="0"/>
          </a:p>
          <a:p>
            <a:pPr>
              <a:lnSpc>
                <a:spcPct val="17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8975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Cervix - Inflammatory conditions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80728"/>
            <a:ext cx="9324528" cy="58772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Acute and chronic cervicitis</a:t>
            </a:r>
          </a:p>
          <a:p>
            <a:r>
              <a:rPr lang="en-US" dirty="0"/>
              <a:t>Acute inflammation - Neutrophil predominance</a:t>
            </a:r>
          </a:p>
          <a:p>
            <a:r>
              <a:rPr lang="en-US" dirty="0"/>
              <a:t>Chronic inflammation </a:t>
            </a:r>
          </a:p>
          <a:p>
            <a:pPr marL="0" indent="0">
              <a:buNone/>
            </a:pPr>
            <a:r>
              <a:rPr lang="en-US" dirty="0"/>
              <a:t>   Mononuclear cell infiltrate- </a:t>
            </a:r>
            <a:r>
              <a:rPr lang="en-US" dirty="0" err="1"/>
              <a:t>lymphocytes,plasma</a:t>
            </a:r>
            <a:r>
              <a:rPr lang="en-US" dirty="0"/>
              <a:t> cells </a:t>
            </a:r>
            <a:endParaRPr lang="en-US" sz="2800" dirty="0"/>
          </a:p>
          <a:p>
            <a:endParaRPr lang="en-US" dirty="0"/>
          </a:p>
          <a:p>
            <a:r>
              <a:rPr lang="en-US" dirty="0"/>
              <a:t>Chronic cervicitis may be associated with </a:t>
            </a:r>
          </a:p>
          <a:p>
            <a:pPr marL="0" indent="0">
              <a:buNone/>
            </a:pPr>
            <a:r>
              <a:rPr lang="en-US" dirty="0"/>
              <a:t>    - erosion and ulceration of the epithelium  </a:t>
            </a:r>
          </a:p>
          <a:p>
            <a:pPr marL="0" indent="0">
              <a:buNone/>
            </a:pPr>
            <a:r>
              <a:rPr lang="en-US" dirty="0"/>
              <a:t>    - granulation tissue formation and </a:t>
            </a:r>
          </a:p>
          <a:p>
            <a:pPr marL="0" indent="0">
              <a:buNone/>
            </a:pPr>
            <a:r>
              <a:rPr lang="en-US" dirty="0"/>
              <a:t>    - regenerative changes of the epithelium</a:t>
            </a:r>
          </a:p>
          <a:p>
            <a:pPr marL="0" indent="0">
              <a:buNone/>
            </a:pPr>
            <a:r>
              <a:rPr lang="en-US" dirty="0"/>
              <a:t>         </a:t>
            </a:r>
          </a:p>
        </p:txBody>
      </p:sp>
    </p:spTree>
    <p:extLst>
      <p:ext uri="{BB962C8B-B14F-4D97-AF65-F5344CB8AC3E}">
        <p14:creationId xmlns:p14="http://schemas.microsoft.com/office/powerpoint/2010/main" val="7252867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945" y="141015"/>
            <a:ext cx="8796535" cy="6528345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Chlamydia trachomatis infection</a:t>
            </a:r>
          </a:p>
          <a:p>
            <a:pPr marL="0" indent="0">
              <a:buNone/>
            </a:pPr>
            <a:r>
              <a:rPr lang="en-US" dirty="0"/>
              <a:t>    - </a:t>
            </a:r>
            <a:r>
              <a:rPr lang="en-GB" dirty="0"/>
              <a:t>lymphoid germinal centres and </a:t>
            </a:r>
          </a:p>
          <a:p>
            <a:pPr marL="0" indent="0">
              <a:buNone/>
            </a:pPr>
            <a:r>
              <a:rPr lang="en-GB" dirty="0"/>
              <a:t>    - prominent </a:t>
            </a:r>
            <a:r>
              <a:rPr lang="en-GB" dirty="0" err="1"/>
              <a:t>plasmacytic</a:t>
            </a:r>
            <a:r>
              <a:rPr lang="en-GB" dirty="0"/>
              <a:t> infiltrate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1026" name="Picture 2" descr="http://4.bp.blogspot.com/-0qKzDqlEGlU/UBaQW2AT3OI/AAAAAAAAGJw/qL5ce-dRhuA/s1600/infk116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36912"/>
            <a:ext cx="4392488" cy="313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3568" y="2708920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H&amp; E stain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67544" y="4725144"/>
            <a:ext cx="432048" cy="14401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1564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://www.webpathology.com/slides-13/slides/Cervix_HerpesVirus_PapSmear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8" t="6772" r="16952" b="11096"/>
          <a:stretch/>
        </p:blipFill>
        <p:spPr bwMode="auto">
          <a:xfrm>
            <a:off x="3707904" y="2564904"/>
            <a:ext cx="5440239" cy="423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32656"/>
            <a:ext cx="9144000" cy="60486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 Herpes simplex virus infection </a:t>
            </a:r>
          </a:p>
          <a:p>
            <a:pPr marL="0" indent="0">
              <a:buNone/>
            </a:pPr>
            <a:r>
              <a:rPr lang="en-US" dirty="0"/>
              <a:t>    - ulceration </a:t>
            </a:r>
          </a:p>
          <a:p>
            <a:pPr marL="0" indent="0">
              <a:buNone/>
            </a:pPr>
            <a:r>
              <a:rPr lang="en-US" dirty="0"/>
              <a:t>    - </a:t>
            </a:r>
            <a:r>
              <a:rPr lang="en-US" dirty="0" err="1"/>
              <a:t>intranuclear</a:t>
            </a:r>
            <a:r>
              <a:rPr lang="en-US" dirty="0"/>
              <a:t> inclusions in the epithelial cells </a:t>
            </a:r>
          </a:p>
          <a:p>
            <a:pPr marL="0" indent="0">
              <a:buNone/>
            </a:pPr>
            <a:r>
              <a:rPr lang="en-US" dirty="0"/>
              <a:t>    - lymphocytic infiltrate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32040" y="2204864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HSV </a:t>
            </a:r>
            <a:r>
              <a:rPr lang="en-US" dirty="0" err="1"/>
              <a:t>intranuclear</a:t>
            </a:r>
            <a:r>
              <a:rPr lang="en-US" dirty="0"/>
              <a:t> inclusions– Pap smear</a:t>
            </a:r>
          </a:p>
        </p:txBody>
      </p:sp>
      <p:pic>
        <p:nvPicPr>
          <p:cNvPr id="1026" name="Picture 2" descr="Image result for herpes ulceration of the cervi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45" t="24722" r="30918" b="10703"/>
          <a:stretch/>
        </p:blipFill>
        <p:spPr bwMode="auto">
          <a:xfrm>
            <a:off x="467818" y="2626703"/>
            <a:ext cx="3096070" cy="423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11560" y="6167045"/>
            <a:ext cx="2496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Speculum examination </a:t>
            </a:r>
          </a:p>
          <a:p>
            <a:r>
              <a:rPr lang="en-US" dirty="0">
                <a:solidFill>
                  <a:schemeClr val="bg1"/>
                </a:solidFill>
              </a:rPr>
              <a:t>- Ulceration of the cervix</a:t>
            </a:r>
          </a:p>
        </p:txBody>
      </p:sp>
    </p:spTree>
    <p:extLst>
      <p:ext uri="{BB962C8B-B14F-4D97-AF65-F5344CB8AC3E}">
        <p14:creationId xmlns:p14="http://schemas.microsoft.com/office/powerpoint/2010/main" val="6976644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Interpre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52"/>
          <a:stretch/>
        </p:blipFill>
        <p:spPr bwMode="auto">
          <a:xfrm>
            <a:off x="107504" y="165759"/>
            <a:ext cx="4461869" cy="295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4" name="Picture 2" descr="http://www.fujita-hu.ac.jp/%7Etsutsumi/image/140/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3351338"/>
            <a:ext cx="4461869" cy="297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70350" y="2753679"/>
            <a:ext cx="3653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Candida infection -  Pap smear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5536" y="5958765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Trichomonas</a:t>
            </a:r>
            <a:r>
              <a:rPr lang="en-US" dirty="0"/>
              <a:t> </a:t>
            </a:r>
            <a:r>
              <a:rPr lang="en-US" dirty="0" err="1"/>
              <a:t>vaginalis</a:t>
            </a:r>
            <a:r>
              <a:rPr lang="en-US" dirty="0"/>
              <a:t> - Pap smear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16016" y="2276872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Candida hyphae</a:t>
            </a:r>
          </a:p>
        </p:txBody>
      </p:sp>
      <p:sp>
        <p:nvSpPr>
          <p:cNvPr id="8" name="Right Arrow 7"/>
          <p:cNvSpPr/>
          <p:nvPr/>
        </p:nvSpPr>
        <p:spPr>
          <a:xfrm>
            <a:off x="1547664" y="4725144"/>
            <a:ext cx="432048" cy="14401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971600" y="5772594"/>
            <a:ext cx="432048" cy="14401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716016" y="188640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Candida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05338" y="3351338"/>
            <a:ext cx="4359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Trichomonas vaginalis </a:t>
            </a:r>
          </a:p>
        </p:txBody>
      </p:sp>
    </p:spTree>
    <p:extLst>
      <p:ext uri="{BB962C8B-B14F-4D97-AF65-F5344CB8AC3E}">
        <p14:creationId xmlns:p14="http://schemas.microsoft.com/office/powerpoint/2010/main" val="1496085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screening.iarc.fr/colpo/fig1-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4" t="2159" r="3691" b="8253"/>
          <a:stretch/>
        </p:blipFill>
        <p:spPr bwMode="auto">
          <a:xfrm>
            <a:off x="395536" y="441124"/>
            <a:ext cx="4176464" cy="6416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747816" y="0"/>
            <a:ext cx="4396183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- Before menarche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 - After puberty and early </a:t>
            </a:r>
          </a:p>
          <a:p>
            <a:pPr marL="0" indent="0">
              <a:buNone/>
            </a:pPr>
            <a:r>
              <a:rPr lang="en-US" dirty="0"/>
              <a:t>      menarche (ectropion)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 - Third decade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 - Premenopausal period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 - menopausal period </a:t>
            </a:r>
          </a:p>
        </p:txBody>
      </p:sp>
      <p:sp>
        <p:nvSpPr>
          <p:cNvPr id="9" name="Rectangle 8"/>
          <p:cNvSpPr/>
          <p:nvPr/>
        </p:nvSpPr>
        <p:spPr>
          <a:xfrm>
            <a:off x="440048" y="1497605"/>
            <a:ext cx="37061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/>
              <a:t>A 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0048" y="2718211"/>
            <a:ext cx="36260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/>
              <a:t>B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37214" y="3993136"/>
            <a:ext cx="30809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37214" y="5351466"/>
            <a:ext cx="38023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/>
              <a:t>D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7214" y="6441725"/>
            <a:ext cx="34977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/>
              <a:t>E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45313" y="0"/>
            <a:ext cx="8398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Squamo</a:t>
            </a:r>
            <a:r>
              <a:rPr lang="en-US" sz="3600" dirty="0"/>
              <a:t>-columnar junction of the cervix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69049" y="1622167"/>
            <a:ext cx="208823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Oestrogen</a:t>
            </a:r>
            <a:r>
              <a:rPr lang="en-US" dirty="0"/>
              <a:t> activity</a:t>
            </a:r>
          </a:p>
        </p:txBody>
      </p:sp>
    </p:spTree>
    <p:extLst>
      <p:ext uri="{BB962C8B-B14F-4D97-AF65-F5344CB8AC3E}">
        <p14:creationId xmlns:p14="http://schemas.microsoft.com/office/powerpoint/2010/main" val="343497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988"/>
            <a:ext cx="8229600" cy="1143000"/>
          </a:xfrm>
        </p:spPr>
        <p:txBody>
          <a:bodyPr>
            <a:normAutofit/>
          </a:bodyPr>
          <a:lstStyle/>
          <a:p>
            <a:r>
              <a:rPr lang="en-AU" dirty="0"/>
              <a:t>Cervix - Benign endocervical polyps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427"/>
            <a:ext cx="8229600" cy="4525963"/>
          </a:xfrm>
        </p:spPr>
        <p:txBody>
          <a:bodyPr>
            <a:normAutofit/>
          </a:bodyPr>
          <a:lstStyle/>
          <a:p>
            <a:r>
              <a:rPr lang="en-AU" sz="3000" dirty="0"/>
              <a:t>Clinical presentation </a:t>
            </a:r>
          </a:p>
          <a:p>
            <a:pPr>
              <a:buNone/>
            </a:pPr>
            <a:r>
              <a:rPr lang="en-AU" sz="3000" dirty="0"/>
              <a:t>	- Irregular vaginal spotting/ bleeding</a:t>
            </a:r>
          </a:p>
          <a:p>
            <a:pPr marL="0" indent="0">
              <a:buNone/>
            </a:pPr>
            <a:r>
              <a:rPr lang="en-AU" sz="3000" dirty="0"/>
              <a:t>    - Larger polyps – “lump at vulva”</a:t>
            </a:r>
          </a:p>
          <a:p>
            <a:pPr>
              <a:buNone/>
            </a:pPr>
            <a:r>
              <a:rPr lang="en-AU" sz="3000" dirty="0"/>
              <a:t>  </a:t>
            </a:r>
          </a:p>
        </p:txBody>
      </p:sp>
      <p:pic>
        <p:nvPicPr>
          <p:cNvPr id="1028" name="Picture 4" descr="http://www.pathguy.com/%7Elulo/lulo002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5" t="-835" r="-3406" b="835"/>
          <a:stretch/>
        </p:blipFill>
        <p:spPr bwMode="auto">
          <a:xfrm>
            <a:off x="1403648" y="2636911"/>
            <a:ext cx="6192688" cy="388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9467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988"/>
            <a:ext cx="8229600" cy="1143000"/>
          </a:xfrm>
        </p:spPr>
        <p:txBody>
          <a:bodyPr>
            <a:normAutofit/>
          </a:bodyPr>
          <a:lstStyle/>
          <a:p>
            <a:r>
              <a:rPr lang="en-AU" dirty="0"/>
              <a:t>Cervix - Benign endocervical polyps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427"/>
            <a:ext cx="8229600" cy="4525963"/>
          </a:xfrm>
        </p:spPr>
        <p:txBody>
          <a:bodyPr>
            <a:normAutofit/>
          </a:bodyPr>
          <a:lstStyle/>
          <a:p>
            <a:r>
              <a:rPr lang="en-AU" sz="3000" dirty="0"/>
              <a:t>Macroscopy</a:t>
            </a:r>
          </a:p>
          <a:p>
            <a:pPr>
              <a:buNone/>
            </a:pPr>
            <a:r>
              <a:rPr lang="en-AU" sz="3000" dirty="0"/>
              <a:t>		Soft to firm polypoidal lesion</a:t>
            </a:r>
          </a:p>
          <a:p>
            <a:pPr>
              <a:buNone/>
            </a:pPr>
            <a:r>
              <a:rPr lang="en-AU" sz="3000" dirty="0"/>
              <a:t>           pink brown/ grey colour</a:t>
            </a:r>
          </a:p>
          <a:p>
            <a:pPr>
              <a:buNone/>
            </a:pPr>
            <a:r>
              <a:rPr lang="en-AU" sz="3000" dirty="0"/>
              <a:t>		Outer surface - Smooth/ eroded/ ulcerated</a:t>
            </a:r>
          </a:p>
          <a:p>
            <a:pPr>
              <a:buNone/>
            </a:pPr>
            <a:r>
              <a:rPr lang="en-AU" sz="3000" dirty="0"/>
              <a:t>		Cut surface -  Oedematous /</a:t>
            </a:r>
            <a:r>
              <a:rPr lang="en-AU" sz="3000" dirty="0" err="1"/>
              <a:t>myxoid</a:t>
            </a:r>
            <a:r>
              <a:rPr lang="en-AU" sz="3000" dirty="0"/>
              <a:t>  </a:t>
            </a:r>
          </a:p>
        </p:txBody>
      </p:sp>
      <p:pic>
        <p:nvPicPr>
          <p:cNvPr id="2050" name="Picture 2" descr="http://image.slidesharecdn.com/random-110119130511-phpapp02/95/benign-precancerous-tumors-of-female-genitale-organs-49-728.jpg?cb=129546418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3" t="32857" r="41960" b="26940"/>
          <a:stretch/>
        </p:blipFill>
        <p:spPr bwMode="auto">
          <a:xfrm>
            <a:off x="3203848" y="3783181"/>
            <a:ext cx="2592288" cy="2886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9420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332656"/>
            <a:ext cx="8229600" cy="4525963"/>
          </a:xfrm>
        </p:spPr>
        <p:txBody>
          <a:bodyPr/>
          <a:lstStyle/>
          <a:p>
            <a:r>
              <a:rPr lang="en-US" dirty="0"/>
              <a:t>Microscopy</a:t>
            </a:r>
          </a:p>
          <a:p>
            <a:pPr marL="0" indent="0">
              <a:buNone/>
            </a:pPr>
            <a:r>
              <a:rPr lang="en-US" dirty="0"/>
              <a:t>   - </a:t>
            </a:r>
            <a:r>
              <a:rPr lang="en-GB" dirty="0"/>
              <a:t>dilated, mucus-secreting </a:t>
            </a:r>
            <a:r>
              <a:rPr lang="en-GB" dirty="0" err="1"/>
              <a:t>endocervical</a:t>
            </a:r>
            <a:r>
              <a:rPr lang="en-GB" dirty="0"/>
              <a:t> glands     </a:t>
            </a:r>
          </a:p>
          <a:p>
            <a:pPr marL="0" indent="0">
              <a:buNone/>
            </a:pPr>
            <a:r>
              <a:rPr lang="en-GB" dirty="0"/>
              <a:t>   +/- inflammation , squamous metaplasia </a:t>
            </a:r>
            <a:endParaRPr lang="en-US" dirty="0"/>
          </a:p>
        </p:txBody>
      </p:sp>
      <p:pic>
        <p:nvPicPr>
          <p:cNvPr id="3074" name="Picture 2" descr="http://cai.md.chula.ac.th/chulapatho/chulapatho/systemic/female/mcxplp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60848"/>
            <a:ext cx="4621964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i.md.chula.ac.th/chulapatho/chulapatho/systemic/female/mcxplp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696" y="3323526"/>
            <a:ext cx="5057775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6858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en-AU" dirty="0"/>
              <a:t>Summary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08720"/>
            <a:ext cx="9144000" cy="578645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AU" sz="3000" dirty="0"/>
              <a:t>Now you should be able to </a:t>
            </a:r>
          </a:p>
          <a:p>
            <a:pPr>
              <a:lnSpc>
                <a:spcPct val="150000"/>
              </a:lnSpc>
            </a:pPr>
            <a:r>
              <a:rPr lang="en-AU" sz="3000" dirty="0"/>
              <a:t>Describe the pathogenesis of human papilloma virus (HPV) related premalignant and malignant lesions of the cervix</a:t>
            </a:r>
          </a:p>
          <a:p>
            <a:pPr>
              <a:lnSpc>
                <a:spcPct val="150000"/>
              </a:lnSpc>
            </a:pPr>
            <a:r>
              <a:rPr lang="en-AU" sz="3000" dirty="0"/>
              <a:t>Describe the microscopy of dysplasia of the cervix</a:t>
            </a:r>
          </a:p>
          <a:p>
            <a:pPr>
              <a:lnSpc>
                <a:spcPct val="150000"/>
              </a:lnSpc>
            </a:pPr>
            <a:r>
              <a:rPr lang="en-AU" sz="3000" dirty="0"/>
              <a:t>Describe the morphology of carcinoma of the cervix</a:t>
            </a:r>
          </a:p>
          <a:p>
            <a:pPr>
              <a:lnSpc>
                <a:spcPct val="150000"/>
              </a:lnSpc>
            </a:pPr>
            <a:r>
              <a:rPr lang="en-AU" sz="3000" dirty="0"/>
              <a:t>Briefly describe the non-neoplastic conditions of the cervix </a:t>
            </a:r>
          </a:p>
          <a:p>
            <a:pPr>
              <a:lnSpc>
                <a:spcPct val="150000"/>
              </a:lnSpc>
            </a:pPr>
            <a:endParaRPr lang="en-AU" sz="3000" dirty="0"/>
          </a:p>
          <a:p>
            <a:pPr>
              <a:lnSpc>
                <a:spcPct val="150000"/>
              </a:lnSpc>
            </a:pPr>
            <a:endParaRPr lang="en-AU" sz="3000" dirty="0"/>
          </a:p>
          <a:p>
            <a:pPr marL="0" indent="0">
              <a:lnSpc>
                <a:spcPct val="150000"/>
              </a:lnSpc>
              <a:buNone/>
            </a:pPr>
            <a:endParaRPr lang="en-AU" sz="3000" dirty="0"/>
          </a:p>
        </p:txBody>
      </p:sp>
    </p:spTree>
    <p:extLst>
      <p:ext uri="{BB962C8B-B14F-4D97-AF65-F5344CB8AC3E}">
        <p14:creationId xmlns:p14="http://schemas.microsoft.com/office/powerpoint/2010/main" val="21136232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988"/>
            <a:ext cx="8229600" cy="1143000"/>
          </a:xfrm>
        </p:spPr>
        <p:txBody>
          <a:bodyPr/>
          <a:lstStyle/>
          <a:p>
            <a:r>
              <a:rPr lang="en-US" dirty="0"/>
              <a:t>Reading assignments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57988"/>
            <a:ext cx="9144000" cy="5700012"/>
          </a:xfrm>
        </p:spPr>
        <p:txBody>
          <a:bodyPr/>
          <a:lstStyle/>
          <a:p>
            <a:r>
              <a:rPr lang="en-US" dirty="0"/>
              <a:t>Oncogenic effects of HPV</a:t>
            </a:r>
          </a:p>
          <a:p>
            <a:endParaRPr lang="en-US" dirty="0"/>
          </a:p>
          <a:p>
            <a:r>
              <a:rPr lang="en-US" dirty="0"/>
              <a:t>Vaccination against HPV</a:t>
            </a:r>
          </a:p>
        </p:txBody>
      </p:sp>
    </p:spTree>
    <p:extLst>
      <p:ext uri="{BB962C8B-B14F-4D97-AF65-F5344CB8AC3E}">
        <p14:creationId xmlns:p14="http://schemas.microsoft.com/office/powerpoint/2010/main" val="20190014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Vulva</a:t>
            </a:r>
            <a:br>
              <a:rPr lang="en-US" dirty="0"/>
            </a:br>
            <a:r>
              <a:rPr lang="en-US" dirty="0"/>
              <a:t>Vagina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6662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463" y="14988"/>
            <a:ext cx="8229600" cy="1143000"/>
          </a:xfrm>
        </p:spPr>
        <p:txBody>
          <a:bodyPr/>
          <a:lstStyle/>
          <a:p>
            <a:r>
              <a:rPr lang="en-AU" dirty="0"/>
              <a:t>Vulva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08720"/>
            <a:ext cx="9144000" cy="5949280"/>
          </a:xfrm>
        </p:spPr>
        <p:txBody>
          <a:bodyPr>
            <a:normAutofit lnSpcReduction="10000"/>
          </a:bodyPr>
          <a:lstStyle/>
          <a:p>
            <a:r>
              <a:rPr lang="en-AU" dirty="0"/>
              <a:t>Premalignant lesions</a:t>
            </a:r>
          </a:p>
          <a:p>
            <a:pPr>
              <a:buNone/>
            </a:pPr>
            <a:r>
              <a:rPr lang="en-AU" dirty="0"/>
              <a:t>	</a:t>
            </a:r>
            <a:r>
              <a:rPr lang="en-AU" dirty="0">
                <a:solidFill>
                  <a:srgbClr val="00B050"/>
                </a:solidFill>
              </a:rPr>
              <a:t>Vulvar Intraepithelial </a:t>
            </a:r>
            <a:r>
              <a:rPr lang="en-AU" dirty="0" err="1">
                <a:solidFill>
                  <a:srgbClr val="00B050"/>
                </a:solidFill>
              </a:rPr>
              <a:t>Neoplasia</a:t>
            </a:r>
            <a:r>
              <a:rPr lang="en-AU" dirty="0">
                <a:solidFill>
                  <a:srgbClr val="00B050"/>
                </a:solidFill>
              </a:rPr>
              <a:t> (VIN) </a:t>
            </a:r>
          </a:p>
          <a:p>
            <a:pPr>
              <a:buNone/>
            </a:pPr>
            <a:r>
              <a:rPr lang="en-AU" b="1" dirty="0"/>
              <a:t>	</a:t>
            </a:r>
            <a:endParaRPr lang="en-AU" sz="28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AU" dirty="0"/>
              <a:t>Malignant neoplasms (Uncommon)</a:t>
            </a:r>
          </a:p>
          <a:p>
            <a:pPr>
              <a:buNone/>
            </a:pPr>
            <a:r>
              <a:rPr lang="en-AU" dirty="0"/>
              <a:t>	</a:t>
            </a:r>
            <a:r>
              <a:rPr lang="en-AU" dirty="0">
                <a:solidFill>
                  <a:srgbClr val="0070C0"/>
                </a:solidFill>
              </a:rPr>
              <a:t>Squamous cell carcinoma </a:t>
            </a:r>
            <a:r>
              <a:rPr lang="en-AU" dirty="0"/>
              <a:t>(commonest) </a:t>
            </a:r>
          </a:p>
          <a:p>
            <a:pPr>
              <a:buNone/>
            </a:pPr>
            <a:r>
              <a:rPr lang="en-AU" dirty="0"/>
              <a:t>		</a:t>
            </a:r>
            <a:r>
              <a:rPr lang="en-AU" sz="2800" dirty="0"/>
              <a:t>Some are associated with high risk HPV</a:t>
            </a:r>
          </a:p>
          <a:p>
            <a:pPr>
              <a:buNone/>
            </a:pPr>
            <a:r>
              <a:rPr lang="en-AU" sz="2800" dirty="0"/>
              <a:t>		Others are </a:t>
            </a:r>
            <a:r>
              <a:rPr lang="en-GB" sz="2800" dirty="0"/>
              <a:t>associated with squamous cell hyperplasia   </a:t>
            </a:r>
          </a:p>
          <a:p>
            <a:pPr>
              <a:buNone/>
            </a:pPr>
            <a:r>
              <a:rPr lang="en-GB" sz="2800" dirty="0"/>
              <a:t>            and lichen </a:t>
            </a:r>
            <a:r>
              <a:rPr lang="en-GB" sz="2800" dirty="0" err="1"/>
              <a:t>sclerosus</a:t>
            </a:r>
            <a:endParaRPr lang="en-AU" sz="2800" dirty="0"/>
          </a:p>
          <a:p>
            <a:pPr>
              <a:buNone/>
            </a:pPr>
            <a:r>
              <a:rPr lang="en-AU" dirty="0"/>
              <a:t>	</a:t>
            </a:r>
            <a:r>
              <a:rPr lang="en-AU" dirty="0">
                <a:solidFill>
                  <a:srgbClr val="0070C0"/>
                </a:solidFill>
              </a:rPr>
              <a:t>Basal cell carcinoma</a:t>
            </a:r>
          </a:p>
          <a:p>
            <a:pPr>
              <a:buNone/>
            </a:pPr>
            <a:r>
              <a:rPr lang="en-AU" dirty="0"/>
              <a:t>    </a:t>
            </a:r>
            <a:r>
              <a:rPr lang="en-US" dirty="0">
                <a:solidFill>
                  <a:srgbClr val="0070C0"/>
                </a:solidFill>
              </a:rPr>
              <a:t>Adenocarcinoma</a:t>
            </a:r>
            <a:r>
              <a:rPr lang="en-AU" dirty="0">
                <a:solidFill>
                  <a:schemeClr val="accent4">
                    <a:lumMod val="75000"/>
                  </a:schemeClr>
                </a:solidFill>
              </a:rPr>
              <a:t> </a:t>
            </a:r>
          </a:p>
          <a:p>
            <a:pPr>
              <a:buNone/>
            </a:pPr>
            <a:r>
              <a:rPr lang="en-AU" dirty="0">
                <a:solidFill>
                  <a:schemeClr val="accent4">
                    <a:lumMod val="75000"/>
                  </a:schemeClr>
                </a:solidFill>
              </a:rPr>
              <a:t>    </a:t>
            </a:r>
            <a:r>
              <a:rPr lang="en-AU" dirty="0">
                <a:solidFill>
                  <a:srgbClr val="0070C0"/>
                </a:solidFill>
              </a:rPr>
              <a:t>M</a:t>
            </a:r>
            <a:r>
              <a:rPr lang="en-US" dirty="0" err="1">
                <a:solidFill>
                  <a:srgbClr val="0070C0"/>
                </a:solidFill>
              </a:rPr>
              <a:t>elanoma</a:t>
            </a:r>
            <a:endParaRPr lang="en-US" dirty="0">
              <a:solidFill>
                <a:srgbClr val="0070C0"/>
              </a:solidFill>
            </a:endParaRPr>
          </a:p>
          <a:p>
            <a:pPr>
              <a:buNone/>
            </a:pPr>
            <a:endParaRPr lang="en-AU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1956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itchFamily="34" charset="0"/>
              </a:rPr>
              <a:t>Vulvar intraepithelial </a:t>
            </a:r>
            <a:r>
              <a:rPr lang="en-US" dirty="0" err="1">
                <a:latin typeface="Calibri" pitchFamily="34" charset="0"/>
              </a:rPr>
              <a:t>neoplasia</a:t>
            </a:r>
            <a:r>
              <a:rPr lang="en-US" dirty="0">
                <a:latin typeface="Calibri" pitchFamily="34" charset="0"/>
              </a:rPr>
              <a:t> (VIN)</a:t>
            </a:r>
          </a:p>
        </p:txBody>
      </p:sp>
      <p:pic>
        <p:nvPicPr>
          <p:cNvPr id="9219" name="Picture 2" descr="File:Vulvar Intraepithelial Neoplasia, Grade 3 (VIN 3).jpg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 l="999" t="7407" r="999"/>
          <a:stretch>
            <a:fillRect/>
          </a:stretch>
        </p:blipFill>
        <p:spPr bwMode="auto">
          <a:xfrm>
            <a:off x="467544" y="908720"/>
            <a:ext cx="8185869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6" name="TextBox 5"/>
          <p:cNvSpPr txBox="1">
            <a:spLocks noChangeArrowheads="1"/>
          </p:cNvSpPr>
          <p:nvPr/>
        </p:nvSpPr>
        <p:spPr bwMode="auto">
          <a:xfrm>
            <a:off x="228600" y="5334000"/>
            <a:ext cx="89154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latin typeface="Calibri" pitchFamily="34" charset="0"/>
              </a:rPr>
              <a:t>Note: Atypical </a:t>
            </a:r>
            <a:r>
              <a:rPr lang="en-US" dirty="0" err="1">
                <a:latin typeface="Calibri" pitchFamily="34" charset="0"/>
              </a:rPr>
              <a:t>squamous</a:t>
            </a:r>
            <a:r>
              <a:rPr lang="en-US" dirty="0">
                <a:latin typeface="Calibri" pitchFamily="34" charset="0"/>
              </a:rPr>
              <a:t> epithelial cells involving the full thickness of the epithelium </a:t>
            </a:r>
          </a:p>
          <a:p>
            <a:r>
              <a:rPr lang="en-US" dirty="0">
                <a:latin typeface="Calibri" pitchFamily="34" charset="0"/>
              </a:rPr>
              <a:t>           loss of polarity </a:t>
            </a:r>
          </a:p>
          <a:p>
            <a:r>
              <a:rPr lang="en-US" dirty="0">
                <a:latin typeface="Calibri" pitchFamily="34" charset="0"/>
              </a:rPr>
              <a:t>           Cellular </a:t>
            </a:r>
            <a:r>
              <a:rPr lang="en-US" dirty="0" err="1">
                <a:latin typeface="Calibri" pitchFamily="34" charset="0"/>
              </a:rPr>
              <a:t>pleomorphiam</a:t>
            </a:r>
            <a:r>
              <a:rPr lang="en-US" dirty="0">
                <a:latin typeface="Calibri" pitchFamily="34" charset="0"/>
              </a:rPr>
              <a:t> </a:t>
            </a:r>
          </a:p>
          <a:p>
            <a:r>
              <a:rPr lang="en-US" dirty="0">
                <a:latin typeface="Calibri" pitchFamily="34" charset="0"/>
              </a:rPr>
              <a:t>           Mitotic figures  present above the basal layer</a:t>
            </a:r>
          </a:p>
          <a:p>
            <a:r>
              <a:rPr lang="en-US" dirty="0">
                <a:latin typeface="Calibri" pitchFamily="34" charset="0"/>
              </a:rPr>
              <a:t>          - </a:t>
            </a:r>
            <a:r>
              <a:rPr lang="en-US" b="1" dirty="0">
                <a:latin typeface="Calibri" pitchFamily="34" charset="0"/>
              </a:rPr>
              <a:t>No </a:t>
            </a:r>
            <a:r>
              <a:rPr lang="en-US" b="1" dirty="0" err="1">
                <a:latin typeface="Calibri" pitchFamily="34" charset="0"/>
              </a:rPr>
              <a:t>stromal</a:t>
            </a:r>
            <a:r>
              <a:rPr lang="en-US" b="1" dirty="0">
                <a:latin typeface="Calibri" pitchFamily="34" charset="0"/>
              </a:rPr>
              <a:t> invasion</a:t>
            </a:r>
          </a:p>
        </p:txBody>
      </p:sp>
    </p:spTree>
    <p:extLst>
      <p:ext uri="{BB962C8B-B14F-4D97-AF65-F5344CB8AC3E}">
        <p14:creationId xmlns:p14="http://schemas.microsoft.com/office/powerpoint/2010/main" val="266144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itchFamily="34" charset="0"/>
              </a:rPr>
              <a:t>Vulvar intraepithelial </a:t>
            </a:r>
            <a:r>
              <a:rPr lang="en-US" dirty="0" err="1">
                <a:latin typeface="Calibri" pitchFamily="34" charset="0"/>
              </a:rPr>
              <a:t>neoplasia</a:t>
            </a:r>
            <a:r>
              <a:rPr lang="en-US" dirty="0">
                <a:latin typeface="Calibri" pitchFamily="34" charset="0"/>
              </a:rPr>
              <a:t> (VIN)</a:t>
            </a:r>
          </a:p>
        </p:txBody>
      </p:sp>
      <p:pic>
        <p:nvPicPr>
          <p:cNvPr id="9219" name="Picture 2" descr="File:Vulvar Intraepithelial Neoplasia, Grade 3 (VIN 3).jpg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/>
          <a:srcRect l="32896" t="7408" r="30034" b="15088"/>
          <a:stretch/>
        </p:blipFill>
        <p:spPr bwMode="auto">
          <a:xfrm>
            <a:off x="1547664" y="836711"/>
            <a:ext cx="5256584" cy="5934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866487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139" y="1341"/>
            <a:ext cx="8229600" cy="1143000"/>
          </a:xfrm>
        </p:spPr>
        <p:txBody>
          <a:bodyPr/>
          <a:lstStyle/>
          <a:p>
            <a:r>
              <a:rPr lang="en-AU" dirty="0"/>
              <a:t>Vagina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80728"/>
            <a:ext cx="9144000" cy="5688632"/>
          </a:xfrm>
        </p:spPr>
        <p:txBody>
          <a:bodyPr>
            <a:normAutofit/>
          </a:bodyPr>
          <a:lstStyle/>
          <a:p>
            <a:r>
              <a:rPr lang="en-AU" dirty="0"/>
              <a:t>Premalignant lesions</a:t>
            </a:r>
          </a:p>
          <a:p>
            <a:pPr>
              <a:buNone/>
            </a:pPr>
            <a:r>
              <a:rPr lang="en-AU" dirty="0"/>
              <a:t>	</a:t>
            </a:r>
            <a:r>
              <a:rPr lang="en-AU" dirty="0">
                <a:solidFill>
                  <a:srgbClr val="00B050"/>
                </a:solidFill>
              </a:rPr>
              <a:t>Vaginal Intraepithelial </a:t>
            </a:r>
            <a:r>
              <a:rPr lang="en-AU" dirty="0" err="1">
                <a:solidFill>
                  <a:srgbClr val="00B050"/>
                </a:solidFill>
              </a:rPr>
              <a:t>Neoplasia</a:t>
            </a:r>
            <a:r>
              <a:rPr lang="en-AU" dirty="0">
                <a:solidFill>
                  <a:srgbClr val="00B050"/>
                </a:solidFill>
              </a:rPr>
              <a:t> </a:t>
            </a:r>
            <a:endParaRPr lang="en-AU" sz="2400" dirty="0">
              <a:solidFill>
                <a:srgbClr val="00B050"/>
              </a:solidFill>
            </a:endParaRPr>
          </a:p>
          <a:p>
            <a:r>
              <a:rPr lang="en-AU" dirty="0"/>
              <a:t>Malignant </a:t>
            </a:r>
            <a:r>
              <a:rPr lang="en-AU" dirty="0" err="1"/>
              <a:t>neoplasms</a:t>
            </a:r>
            <a:r>
              <a:rPr lang="en-AU" dirty="0"/>
              <a:t> - Uncommon</a:t>
            </a:r>
          </a:p>
          <a:p>
            <a:pPr>
              <a:buNone/>
            </a:pPr>
            <a:r>
              <a:rPr lang="en-AU" dirty="0"/>
              <a:t>	</a:t>
            </a:r>
            <a:r>
              <a:rPr lang="en-AU" dirty="0" err="1">
                <a:solidFill>
                  <a:srgbClr val="0070C0"/>
                </a:solidFill>
              </a:rPr>
              <a:t>Squamous</a:t>
            </a:r>
            <a:r>
              <a:rPr lang="en-AU" dirty="0">
                <a:solidFill>
                  <a:srgbClr val="0070C0"/>
                </a:solidFill>
              </a:rPr>
              <a:t> cell carcinoma</a:t>
            </a:r>
          </a:p>
          <a:p>
            <a:pPr>
              <a:buNone/>
            </a:pPr>
            <a:r>
              <a:rPr lang="en-AU" dirty="0"/>
              <a:t>		</a:t>
            </a:r>
            <a:r>
              <a:rPr lang="en-AU" sz="2800" dirty="0"/>
              <a:t>Most are associated with high </a:t>
            </a:r>
            <a:r>
              <a:rPr lang="en-AU" sz="2800" dirty="0" err="1"/>
              <a:t>oncogenic</a:t>
            </a:r>
            <a:r>
              <a:rPr lang="en-AU" sz="2800" dirty="0"/>
              <a:t> risk HPVs</a:t>
            </a:r>
          </a:p>
          <a:p>
            <a:pPr>
              <a:buNone/>
            </a:pPr>
            <a:r>
              <a:rPr lang="en-AU" sz="2800" dirty="0"/>
              <a:t>		Greatest risk factor - previous CA cervix or CA vulva</a:t>
            </a:r>
          </a:p>
          <a:p>
            <a:pPr>
              <a:buNone/>
            </a:pPr>
            <a:endParaRPr lang="en-AU" sz="2800" dirty="0"/>
          </a:p>
          <a:p>
            <a:pPr>
              <a:buNone/>
            </a:pPr>
            <a:r>
              <a:rPr lang="en-AU" sz="2800" dirty="0"/>
              <a:t>	</a:t>
            </a:r>
            <a:r>
              <a:rPr lang="en-AU" sz="2800" dirty="0" err="1">
                <a:solidFill>
                  <a:srgbClr val="0070C0"/>
                </a:solidFill>
              </a:rPr>
              <a:t>Embryonal</a:t>
            </a:r>
            <a:r>
              <a:rPr lang="en-AU" sz="2800" dirty="0">
                <a:solidFill>
                  <a:srgbClr val="0070C0"/>
                </a:solidFill>
              </a:rPr>
              <a:t> </a:t>
            </a:r>
            <a:r>
              <a:rPr lang="en-AU" sz="2800" dirty="0" err="1">
                <a:solidFill>
                  <a:srgbClr val="0070C0"/>
                </a:solidFill>
              </a:rPr>
              <a:t>rhabdomyosarcoma</a:t>
            </a:r>
            <a:r>
              <a:rPr lang="en-AU" sz="2800" dirty="0">
                <a:solidFill>
                  <a:srgbClr val="0070C0"/>
                </a:solidFill>
              </a:rPr>
              <a:t> </a:t>
            </a:r>
            <a:r>
              <a:rPr lang="en-AU" sz="2800" dirty="0"/>
              <a:t>(sarcoma </a:t>
            </a:r>
            <a:r>
              <a:rPr lang="en-AU" sz="2800" dirty="0" err="1"/>
              <a:t>botryoides</a:t>
            </a:r>
            <a:r>
              <a:rPr lang="en-AU" sz="2800" dirty="0"/>
              <a:t>)</a:t>
            </a:r>
          </a:p>
          <a:p>
            <a:pPr>
              <a:buNone/>
            </a:pPr>
            <a:r>
              <a:rPr lang="en-AU" sz="2800" dirty="0"/>
              <a:t>		Uncommon tumour</a:t>
            </a:r>
          </a:p>
          <a:p>
            <a:pPr>
              <a:buNone/>
            </a:pPr>
            <a:r>
              <a:rPr lang="en-AU" sz="2800" dirty="0"/>
              <a:t>		Infants and children &lt; 5 years</a:t>
            </a:r>
          </a:p>
        </p:txBody>
      </p:sp>
    </p:spTree>
    <p:extLst>
      <p:ext uri="{BB962C8B-B14F-4D97-AF65-F5344CB8AC3E}">
        <p14:creationId xmlns:p14="http://schemas.microsoft.com/office/powerpoint/2010/main" val="2264809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ttp://screening.iarc.fr/colpo/fig1-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90" t="38847" r="3691" b="42052"/>
          <a:stretch/>
        </p:blipFill>
        <p:spPr bwMode="auto">
          <a:xfrm>
            <a:off x="3838147" y="2204864"/>
            <a:ext cx="5305853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98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Squamo</a:t>
            </a:r>
            <a:r>
              <a:rPr lang="en-US" dirty="0"/>
              <a:t>-columnar transformation zone </a:t>
            </a:r>
            <a:br>
              <a:rPr lang="en-US" dirty="0"/>
            </a:br>
            <a:r>
              <a:rPr lang="en-US" dirty="0"/>
              <a:t>of the cervix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67" y="1412776"/>
            <a:ext cx="8229600" cy="5328592"/>
          </a:xfrm>
        </p:spPr>
        <p:txBody>
          <a:bodyPr>
            <a:normAutofit/>
          </a:bodyPr>
          <a:lstStyle/>
          <a:p>
            <a:r>
              <a:rPr lang="en-US" dirty="0"/>
              <a:t>The area of the cervix where squamous </a:t>
            </a:r>
          </a:p>
          <a:p>
            <a:pPr marL="0" indent="0">
              <a:buNone/>
            </a:pPr>
            <a:r>
              <a:rPr lang="en-US" dirty="0"/>
              <a:t>    metaplasia occurs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Almost all manifestations of cervical carcinogenesis occur in this zone 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43808" y="2987660"/>
            <a:ext cx="25202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Columnar epithelium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43808" y="3481844"/>
            <a:ext cx="252028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Transformation zone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691680" y="3995772"/>
            <a:ext cx="3600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Original squamo-columnar junction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67944" y="4499536"/>
            <a:ext cx="17281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New SCJ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56375" y="3589565"/>
            <a:ext cx="133164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External OS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364088" y="3239626"/>
            <a:ext cx="1152128" cy="2688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364088" y="3647234"/>
            <a:ext cx="720080" cy="962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6920585" y="3743453"/>
            <a:ext cx="10357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147153" y="4221088"/>
            <a:ext cx="7929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5291169" y="4104655"/>
            <a:ext cx="1199904" cy="39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501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498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Squamous metaplasia of the cervix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052736"/>
            <a:ext cx="8686800" cy="558924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Normal </a:t>
            </a:r>
            <a:r>
              <a:rPr lang="en-US" dirty="0" err="1"/>
              <a:t>edocervical</a:t>
            </a:r>
            <a:r>
              <a:rPr lang="en-US" dirty="0"/>
              <a:t> columnar epithelium is protected by mucin</a:t>
            </a:r>
          </a:p>
          <a:p>
            <a:pPr>
              <a:lnSpc>
                <a:spcPct val="150000"/>
              </a:lnSpc>
            </a:pPr>
            <a:r>
              <a:rPr lang="en-US" dirty="0"/>
              <a:t>In the areas of ectropion,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   - columnar cells get exposed to the acidity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      of the vagina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   - columnar cells get damaged and gradually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      replaced by  squamous epithelium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      </a:t>
            </a:r>
            <a:endParaRPr lang="en-US" i="1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052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8520" y="40943"/>
            <a:ext cx="9361040" cy="1143000"/>
          </a:xfrm>
        </p:spPr>
        <p:txBody>
          <a:bodyPr>
            <a:normAutofit/>
          </a:bodyPr>
          <a:lstStyle/>
          <a:p>
            <a:r>
              <a:rPr lang="en-US" dirty="0"/>
              <a:t>Squamous metaplasia of the cervix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65720" y="1157594"/>
            <a:ext cx="8686800" cy="57004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does squamous metaplasia occur?</a:t>
            </a:r>
          </a:p>
          <a:p>
            <a:r>
              <a:rPr lang="en-US" dirty="0"/>
              <a:t>There are sub-columnar cells called</a:t>
            </a:r>
          </a:p>
          <a:p>
            <a:pPr marL="0" indent="0">
              <a:buNone/>
            </a:pPr>
            <a:r>
              <a:rPr lang="en-US" dirty="0"/>
              <a:t>      “reserve cells” - morphology similar to basal </a:t>
            </a:r>
          </a:p>
          <a:p>
            <a:pPr marL="0" indent="0">
              <a:buNone/>
            </a:pPr>
            <a:r>
              <a:rPr lang="en-US" dirty="0"/>
              <a:t>        cells of the squamous epithelium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 response to vaginal acidity , reserve cells</a:t>
            </a:r>
          </a:p>
          <a:p>
            <a:pPr marL="0" indent="0">
              <a:buNone/>
            </a:pPr>
            <a:r>
              <a:rPr lang="en-US" dirty="0"/>
              <a:t>    - undergo hyperplasia and</a:t>
            </a:r>
          </a:p>
          <a:p>
            <a:pPr marL="0" indent="0">
              <a:buNone/>
            </a:pPr>
            <a:r>
              <a:rPr lang="en-US" dirty="0"/>
              <a:t>    - differentiate into squamous cells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534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4" name="Picture 4" descr="Zoom ou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272" y="0"/>
            <a:ext cx="4432906" cy="334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6" name="Picture 6" descr="Zoom ou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9" y="3517132"/>
            <a:ext cx="4432906" cy="334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8" name="Picture 8" descr="Zoom ou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272" y="3517132"/>
            <a:ext cx="4422634" cy="333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upload.wikimedia.org/wikipedia/commons/b/b6/Cervix_Uteri_Normal_Squamocolumnar_Junction_%284796821432%29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6" t="18571" r="7535"/>
          <a:stretch/>
        </p:blipFill>
        <p:spPr bwMode="auto">
          <a:xfrm>
            <a:off x="63578" y="27332"/>
            <a:ext cx="4457862" cy="334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796136" y="2204864"/>
            <a:ext cx="145081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Reserve cells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496" y="404664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Squamous epithelium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02464" y="404663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Columnar epithelium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03340" y="-1"/>
            <a:ext cx="1884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Squamo-columnar junction</a:t>
            </a:r>
          </a:p>
        </p:txBody>
      </p:sp>
      <p:sp>
        <p:nvSpPr>
          <p:cNvPr id="4" name="Down Arrow 3"/>
          <p:cNvSpPr/>
          <p:nvPr/>
        </p:nvSpPr>
        <p:spPr>
          <a:xfrm>
            <a:off x="2051720" y="213239"/>
            <a:ext cx="187850" cy="382848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10722" y="-1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Columnar epithelium of the </a:t>
            </a:r>
            <a:r>
              <a:rPr lang="en-US" dirty="0" err="1"/>
              <a:t>endocervix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275856" y="5949279"/>
            <a:ext cx="25202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Reserve cell hyperplasia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665801" y="3120466"/>
            <a:ext cx="925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H&amp;E stain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173304" y="3089754"/>
            <a:ext cx="925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H&amp;E stain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354864" y="6582404"/>
            <a:ext cx="2103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H&amp;E stain – Low power view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37261" y="6582404"/>
            <a:ext cx="2103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H&amp;E stain – High power view </a:t>
            </a:r>
          </a:p>
        </p:txBody>
      </p:sp>
    </p:spTree>
    <p:extLst>
      <p:ext uri="{BB962C8B-B14F-4D97-AF65-F5344CB8AC3E}">
        <p14:creationId xmlns:p14="http://schemas.microsoft.com/office/powerpoint/2010/main" val="1588203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Zoom i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3" y="0"/>
            <a:ext cx="4259626" cy="321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Zoom out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91" t="14377" r="11643" b="39099"/>
          <a:stretch/>
        </p:blipFill>
        <p:spPr bwMode="auto">
          <a:xfrm>
            <a:off x="4335088" y="8325"/>
            <a:ext cx="4235706" cy="319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Zoom in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9"/>
          <a:stretch/>
        </p:blipFill>
        <p:spPr bwMode="auto">
          <a:xfrm>
            <a:off x="1982589" y="3501008"/>
            <a:ext cx="4821659" cy="334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843" y="2836660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Immature squamous cell metaplasia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38774" y="2836660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Squamous cell metaplasia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60032" y="4149081"/>
            <a:ext cx="3845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 squamous epithelium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851" y="4287580"/>
            <a:ext cx="342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Metaplastic</a:t>
            </a:r>
            <a:r>
              <a:rPr lang="en-US" dirty="0"/>
              <a:t> squamous epithelium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10579" y="3334780"/>
            <a:ext cx="342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Remaining </a:t>
            </a:r>
            <a:r>
              <a:rPr lang="en-US" dirty="0" err="1"/>
              <a:t>endocervical</a:t>
            </a:r>
            <a:r>
              <a:rPr lang="en-US" dirty="0"/>
              <a:t> cells</a:t>
            </a:r>
          </a:p>
        </p:txBody>
      </p:sp>
    </p:spTree>
    <p:extLst>
      <p:ext uri="{BB962C8B-B14F-4D97-AF65-F5344CB8AC3E}">
        <p14:creationId xmlns:p14="http://schemas.microsoft.com/office/powerpoint/2010/main" val="4229485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3994</TotalTime>
  <Words>1105</Words>
  <Application>Microsoft Office PowerPoint</Application>
  <PresentationFormat>On-screen Show (4:3)</PresentationFormat>
  <Paragraphs>375</Paragraphs>
  <Slides>49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 Theme</vt:lpstr>
      <vt:lpstr>Cervical Pathology  </vt:lpstr>
      <vt:lpstr>Objectives</vt:lpstr>
      <vt:lpstr>Squamo-columnar transformation zone  of the cervix</vt:lpstr>
      <vt:lpstr>PowerPoint Presentation</vt:lpstr>
      <vt:lpstr>Squamo-columnar transformation zone  of the cervix</vt:lpstr>
      <vt:lpstr>Squamous metaplasia of the cervix</vt:lpstr>
      <vt:lpstr>Squamous metaplasia of the cervix</vt:lpstr>
      <vt:lpstr>PowerPoint Presentation</vt:lpstr>
      <vt:lpstr>PowerPoint Presentation</vt:lpstr>
      <vt:lpstr>PowerPoint Presentation</vt:lpstr>
      <vt:lpstr>HPV infection of the  lower female genital tract</vt:lpstr>
      <vt:lpstr>Human papilloma virus (HPV) and  lower female genital tract</vt:lpstr>
      <vt:lpstr>PowerPoint Presentation</vt:lpstr>
      <vt:lpstr>HPV related cytopathic changes  </vt:lpstr>
      <vt:lpstr>HPV related cytopathic changes</vt:lpstr>
      <vt:lpstr>PowerPoint Presentation</vt:lpstr>
      <vt:lpstr>Cervix - Dysplasia Other investigations </vt:lpstr>
      <vt:lpstr>HPV associated conditions of the cervix</vt:lpstr>
      <vt:lpstr>Dysplasia of the cervix - Classification</vt:lpstr>
      <vt:lpstr>CIN and SIL</vt:lpstr>
      <vt:lpstr>Cervix  - Dysplasia Microscopic changes</vt:lpstr>
      <vt:lpstr>SIL</vt:lpstr>
      <vt:lpstr>Pap smear/ Pap test </vt:lpstr>
      <vt:lpstr>Pap smear/ Pap test</vt:lpstr>
      <vt:lpstr>CIN and SIL</vt:lpstr>
      <vt:lpstr>Cervical carcinoma</vt:lpstr>
      <vt:lpstr>Risk factors for cervical carcinoma</vt:lpstr>
      <vt:lpstr>Cervical SCC - Macroscopy</vt:lpstr>
      <vt:lpstr>Cervical SCC - Macroscopy  </vt:lpstr>
      <vt:lpstr>Cervical SCC - Microscopy</vt:lpstr>
      <vt:lpstr>PowerPoint Presentation</vt:lpstr>
      <vt:lpstr>Cervix - SCC</vt:lpstr>
      <vt:lpstr>Lower female genital tract   Inflammatory conditions</vt:lpstr>
      <vt:lpstr>Lower female genital tract  Inflammatory conditions</vt:lpstr>
      <vt:lpstr>Lower female genital tract  Inflammatory conditions</vt:lpstr>
      <vt:lpstr>Cervix - Inflammatory conditions</vt:lpstr>
      <vt:lpstr>PowerPoint Presentation</vt:lpstr>
      <vt:lpstr>PowerPoint Presentation</vt:lpstr>
      <vt:lpstr>PowerPoint Presentation</vt:lpstr>
      <vt:lpstr>Cervix - Benign endocervical polyps</vt:lpstr>
      <vt:lpstr>Cervix - Benign endocervical polyps</vt:lpstr>
      <vt:lpstr>PowerPoint Presentation</vt:lpstr>
      <vt:lpstr>Summary </vt:lpstr>
      <vt:lpstr>Reading assignments</vt:lpstr>
      <vt:lpstr>Vulva Vagina</vt:lpstr>
      <vt:lpstr>Vulva</vt:lpstr>
      <vt:lpstr>Vulvar intraepithelial neoplasia (VIN)</vt:lpstr>
      <vt:lpstr>Vulvar intraepithelial neoplasia (VIN)</vt:lpstr>
      <vt:lpstr>Vagina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Pathology of  Female Genital Tract Neoplasms</dc:title>
  <dc:creator>SETHUMI</dc:creator>
  <cp:lastModifiedBy>piyumi jayasinghe</cp:lastModifiedBy>
  <cp:revision>387</cp:revision>
  <cp:lastPrinted>2015-02-21T17:23:10Z</cp:lastPrinted>
  <dcterms:created xsi:type="dcterms:W3CDTF">2014-02-20T06:39:31Z</dcterms:created>
  <dcterms:modified xsi:type="dcterms:W3CDTF">2019-06-11T08:04:55Z</dcterms:modified>
</cp:coreProperties>
</file>